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 bookmarkIdSeed="3">
  <p:sldMasterIdLst>
    <p:sldMasterId id="2147483710" r:id="rId1"/>
  </p:sldMasterIdLst>
  <p:notesMasterIdLst>
    <p:notesMasterId r:id="rId7"/>
  </p:notesMasterIdLst>
  <p:handoutMasterIdLst>
    <p:handoutMasterId r:id="rId8"/>
  </p:handoutMasterIdLst>
  <p:sldIdLst>
    <p:sldId id="1377" r:id="rId2"/>
    <p:sldId id="1186" r:id="rId3"/>
    <p:sldId id="1447" r:id="rId4"/>
    <p:sldId id="1027" r:id="rId5"/>
    <p:sldId id="1448" r:id="rId6"/>
  </p:sldIdLst>
  <p:sldSz cx="12192000" cy="6858000"/>
  <p:notesSz cx="6858000" cy="9945688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mbria Math" panose="02040503050406030204" pitchFamily="18" charset="0"/>
      <p:regular r:id="rId13"/>
    </p:embeddedFont>
    <p:embeddedFont>
      <p:font typeface="Maiandra GD" panose="020E0502030308020204" pitchFamily="34" charset="0"/>
      <p:regular r:id="rId14"/>
    </p:embeddedFont>
    <p:embeddedFont>
      <p:font typeface="MV Boli" panose="02000500030200090000" pitchFamily="2" charset="0"/>
      <p:regular r:id="rId15"/>
    </p:embeddedFont>
    <p:embeddedFont>
      <p:font typeface="Papyrus" panose="03070502060502030205" pitchFamily="66" charset="0"/>
      <p:regular r:id="rId16"/>
    </p:embeddedFont>
  </p:embeddedFontLst>
  <p:defaultTextStyle>
    <a:defPPr>
      <a:defRPr lang="sv-SE"/>
    </a:defPPr>
    <a:lvl1pPr marL="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9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7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1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0E40882A-E1E2-4833-8D7A-2A79E55E4BF5}">
          <p14:sldIdLst>
            <p14:sldId id="1377"/>
            <p14:sldId id="1186"/>
            <p14:sldId id="1447"/>
            <p14:sldId id="1027"/>
            <p14:sldId id="1448"/>
          </p14:sldIdLst>
        </p14:section>
      </p14:sectionLst>
    </p:ext>
    <p:ext uri="{EFAFB233-063F-42B5-8137-9DF3F51BA10A}">
      <p15:sldGuideLst xmlns:p15="http://schemas.microsoft.com/office/powerpoint/2012/main">
        <p15:guide id="2" pos="5133" userDrawn="1">
          <p15:clr>
            <a:srgbClr val="A4A3A4"/>
          </p15:clr>
        </p15:guide>
        <p15:guide id="3" orient="horz" pos="36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9C9C9"/>
    <a:srgbClr val="000D28"/>
    <a:srgbClr val="000C24"/>
    <a:srgbClr val="001132"/>
    <a:srgbClr val="FFFFFF"/>
    <a:srgbClr val="000000"/>
    <a:srgbClr val="FFFF00"/>
    <a:srgbClr val="FEFF01"/>
    <a:srgbClr val="CDD7E2"/>
    <a:srgbClr val="BDB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30" autoAdjust="0"/>
    <p:restoredTop sz="83282" autoAdjust="0"/>
  </p:normalViewPr>
  <p:slideViewPr>
    <p:cSldViewPr snapToGrid="0">
      <p:cViewPr varScale="1">
        <p:scale>
          <a:sx n="106" d="100"/>
          <a:sy n="106" d="100"/>
        </p:scale>
        <p:origin x="1062" y="120"/>
      </p:cViewPr>
      <p:guideLst>
        <p:guide pos="5133"/>
        <p:guide orient="horz" pos="36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738" y="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/>
          <p:cNvSpPr>
            <a:spLocks noGrp="1"/>
          </p:cNvSpPr>
          <p:nvPr>
            <p:ph type="ftr" sz="quarter" idx="2"/>
          </p:nvPr>
        </p:nvSpPr>
        <p:spPr>
          <a:xfrm>
            <a:off x="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3"/>
          </p:nvPr>
        </p:nvSpPr>
        <p:spPr>
          <a:xfrm>
            <a:off x="388501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C999-61A9-47F1-89BF-68FCD7A9B4F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BA878-5CE4-4434-B575-4E6BFCFBEE92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9" name="Platshållare för sidhuvud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54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5F8E691-E9E0-4B68-81B8-84F9635A7F9F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3B136D8-B493-42BC-B798-A019C776AC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729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0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09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1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17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21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sv-SE" b="0" i="0" baseline="0" dirty="0"/>
              <a:t>VO: Skapelse är kontroversiellt nog i vårt evolutionsbesudlade tänkande.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sv-SE" b="0" i="0" baseline="0" dirty="0"/>
              <a:t>Men en ung jord är etter värre.</a:t>
            </a:r>
          </a:p>
          <a:p>
            <a:pPr marL="0" indent="0" eaLnBrk="1" hangingPunct="1">
              <a:buFont typeface="Arial" pitchFamily="34" charset="0"/>
              <a:buNone/>
            </a:pPr>
            <a:endParaRPr lang="sv-SE" b="0" i="0" baseline="0" dirty="0"/>
          </a:p>
          <a:p>
            <a:pPr marL="0" indent="0" eaLnBrk="1" hangingPunct="1">
              <a:buFont typeface="Arial" pitchFamily="34" charset="0"/>
              <a:buNone/>
            </a:pPr>
            <a:r>
              <a:rPr lang="sv-SE" b="0" i="0" baseline="0" dirty="0"/>
              <a:t>VO: Andra tycker att 6 dagar är för lång tid.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sv-SE" b="0" i="0" baseline="0" dirty="0"/>
              <a:t>Om Gud är allsmäktig, varför knäpper Han inte bara med fingrarna för att skapa?</a:t>
            </a:r>
          </a:p>
          <a:p>
            <a:pPr marL="0" indent="0" eaLnBrk="1" hangingPunct="1">
              <a:buFont typeface="Arial" pitchFamily="34" charset="0"/>
              <a:buNone/>
            </a:pPr>
            <a:endParaRPr lang="sv-SE" b="0" i="0" baseline="0" dirty="0"/>
          </a:p>
          <a:p>
            <a:pPr marL="0" indent="0" eaLnBrk="1" hangingPunct="1">
              <a:buFont typeface="Arial" pitchFamily="34" charset="0"/>
              <a:buNone/>
            </a:pPr>
            <a:r>
              <a:rPr lang="sv-SE" b="0" i="0" baseline="0" dirty="0"/>
              <a:t>VO: Skilj mellan jordens och universums ålder.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136D8-B493-42BC-B798-A019C776AC1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678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43803C-58B4-4EB9-8534-8F3355118328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615950"/>
            <a:ext cx="4049713" cy="2278063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3116661"/>
            <a:ext cx="5861050" cy="6083101"/>
          </a:xfrm>
          <a:noFill/>
          <a:ln/>
        </p:spPr>
        <p:txBody>
          <a:bodyPr>
            <a:normAutofit fontScale="85000" lnSpcReduction="10000"/>
          </a:bodyPr>
          <a:lstStyle/>
          <a:p>
            <a:pPr marL="0" indent="0" eaLnBrk="1" hangingPunct="1">
              <a:buFont typeface="Arial" pitchFamily="34" charset="0"/>
              <a:buNone/>
            </a:pPr>
            <a:r>
              <a:rPr lang="sv-SE" b="0" i="0" baseline="0" dirty="0"/>
              <a:t>VO: Många säger att ”det är väl inte skrivet i sten”.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sv-SE" b="0" i="0" baseline="0" dirty="0"/>
              <a:t>Jo, faktiskt. Bokstavligen!</a:t>
            </a:r>
          </a:p>
          <a:p>
            <a:pPr marL="0" indent="0" eaLnBrk="1" hangingPunct="1">
              <a:buFont typeface="Arial" pitchFamily="34" charset="0"/>
              <a:buNone/>
            </a:pPr>
            <a:endParaRPr lang="sv-SE" b="0" i="0" baseline="0" dirty="0"/>
          </a:p>
          <a:p>
            <a:pPr marL="0" indent="0" eaLnBrk="1" hangingPunct="1">
              <a:buFont typeface="Arial" pitchFamily="34" charset="0"/>
              <a:buNone/>
            </a:pPr>
            <a:r>
              <a:rPr lang="sv-SE" b="0" i="0" baseline="0" dirty="0"/>
              <a:t>VO: Annars fanns döden innan synden: Fossil =&gt; Död innan synd =&gt; Död inte ett resultat av synd =&gt; Gud använder död =&gt; Jesu verk?</a:t>
            </a:r>
          </a:p>
          <a:p>
            <a:pPr marL="0" indent="0" eaLnBrk="1" hangingPunct="1">
              <a:buFont typeface="Arial" pitchFamily="34" charset="0"/>
              <a:buNone/>
            </a:pPr>
            <a:endParaRPr lang="sv-SE" b="0" i="0" baseline="0" dirty="0"/>
          </a:p>
          <a:p>
            <a:pPr marL="0" indent="0" eaLnBrk="1" hangingPunct="1">
              <a:buFont typeface="Arial" pitchFamily="34" charset="0"/>
              <a:buNone/>
            </a:pPr>
            <a:r>
              <a:rPr lang="sv-SE" b="0" i="0" baseline="0" dirty="0"/>
              <a:t>VO: Jag menar att Bibeln är tydlig på att jorden är ung, och vetenskapen säger inte emot det.</a:t>
            </a:r>
          </a:p>
          <a:p>
            <a:pPr marL="0" indent="0" eaLnBrk="1" hangingPunct="1">
              <a:buFont typeface="Arial" pitchFamily="34" charset="0"/>
              <a:buNone/>
            </a:pPr>
            <a:r>
              <a:rPr lang="sv-SE" b="0" i="0" baseline="0" dirty="0"/>
              <a:t>Vi behöver inte kompromissa med tidsandan/naturalismen/evolutionismen.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v-SE" b="0" i="0" baseline="0" dirty="0"/>
              <a:t>Frågan är inte vad Bibeln säger, utan om den menar vad den säger.</a:t>
            </a:r>
            <a:endParaRPr lang="sv-SE" b="0" i="0" dirty="0"/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v-SE" b="0" i="0" baseline="0" dirty="0"/>
              <a:t>Dessutom är åldersfrågan allt annat än akademisk. Den har nämligen en följeslagare: Dödens inträde i skapelsen.</a:t>
            </a:r>
            <a:endParaRPr lang="sv-SE" b="0" i="0" dirty="0"/>
          </a:p>
        </p:txBody>
      </p:sp>
    </p:spTree>
    <p:extLst>
      <p:ext uri="{BB962C8B-B14F-4D97-AF65-F5344CB8AC3E}">
        <p14:creationId xmlns:p14="http://schemas.microsoft.com/office/powerpoint/2010/main" val="804618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5A92E5-B4A4-460A-ADFD-71513C1F09B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615950"/>
            <a:ext cx="4049713" cy="227806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3" y="3116661"/>
            <a:ext cx="5861050" cy="6083101"/>
          </a:xfrm>
          <a:noFill/>
          <a:ln/>
        </p:spPr>
        <p:txBody>
          <a:bodyPr>
            <a:normAutofit fontScale="62500" lnSpcReduction="20000"/>
          </a:bodyPr>
          <a:lstStyle/>
          <a:p>
            <a:r>
              <a:rPr lang="sv-SE" dirty="0"/>
              <a:t>VO: </a:t>
            </a:r>
            <a:r>
              <a:rPr lang="sv-SE" sz="2800" b="0" dirty="0"/>
              <a:t>Den geologiska kolumnen </a:t>
            </a:r>
            <a:r>
              <a:rPr lang="sv-SE" sz="2800" dirty="0"/>
              <a:t>existerar inte i komplett form.</a:t>
            </a:r>
          </a:p>
          <a:p>
            <a:r>
              <a:rPr lang="sv-SE" sz="2800" dirty="0"/>
              <a:t>Lärobokskolumnen är hoppusslad.</a:t>
            </a:r>
          </a:p>
          <a:p>
            <a:r>
              <a:rPr lang="sv-SE" sz="2800" dirty="0"/>
              <a:t>Man väljer det </a:t>
            </a:r>
            <a:r>
              <a:rPr lang="sv-SE" sz="2800" i="1" dirty="0"/>
              <a:t>tjockaste lagret </a:t>
            </a:r>
            <a:r>
              <a:rPr lang="sv-SE" sz="2800" i="0" dirty="0"/>
              <a:t>(</a:t>
            </a:r>
            <a:r>
              <a:rPr lang="sv-SE" sz="2800" dirty="0"/>
              <a:t>av varje typ) =&gt; Skillnaden mellan faktisk och teoretisk kolumn är avsevärd (Faktisk 160 km, Grand Canyon 1,6 km)</a:t>
            </a:r>
          </a:p>
          <a:p>
            <a:r>
              <a:rPr lang="sv-SE" sz="2800" dirty="0"/>
              <a:t>Sedimentationshastigheten är den långsammast möjliga, 1/3 mm per år. (Stora verkliga översvämningar idag skulle majoriteten av kolumnen bildas på cirka ett år.)</a:t>
            </a:r>
          </a:p>
          <a:p>
            <a:endParaRPr lang="sv-SE" sz="2800" dirty="0"/>
          </a:p>
          <a:p>
            <a:pPr marL="0" marR="0" indent="0" algn="l" defTabSz="91420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VO: Radiometriska metoder: Exempel: </a:t>
            </a:r>
            <a:r>
              <a:rPr lang="sv-SE" sz="2800" dirty="0"/>
              <a:t>Uran-Bly, Rubidium-Strontium, Kalium-Argon. Kol-14 kommer vi till.</a:t>
            </a:r>
          </a:p>
          <a:p>
            <a:pPr marL="0" marR="0" indent="0" algn="l" defTabSz="91420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dirty="0"/>
              <a:t>Syndafloden skulle påverka alla tre förutsättningar.</a:t>
            </a:r>
          </a:p>
          <a:p>
            <a:pPr marL="0" marR="0" indent="0" algn="l" defTabSz="91420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800" dirty="0"/>
          </a:p>
          <a:p>
            <a:pPr marL="0" marR="0" indent="0" algn="l" defTabSz="91420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dirty="0"/>
              <a:t>VO: Evolutionsläran: Problem med indexfossil. (Om </a:t>
            </a:r>
            <a:r>
              <a:rPr lang="sv-SE" dirty="0"/>
              <a:t>till </a:t>
            </a:r>
            <a:r>
              <a:rPr lang="sv-SE" noProof="0" dirty="0"/>
              <a:t>exempel</a:t>
            </a:r>
            <a:r>
              <a:rPr lang="sv-SE" baseline="0" noProof="0" dirty="0"/>
              <a:t> </a:t>
            </a:r>
            <a:r>
              <a:rPr lang="sv-SE" noProof="0" dirty="0"/>
              <a:t>dinos hittas ett lager </a:t>
            </a:r>
            <a:r>
              <a:rPr lang="sv-SE" i="1" noProof="0" dirty="0"/>
              <a:t>antas</a:t>
            </a:r>
            <a:r>
              <a:rPr lang="sv-SE" noProof="0" dirty="0"/>
              <a:t> det vara minst 65 miljoner år.</a:t>
            </a:r>
          </a:p>
          <a:p>
            <a:pPr marL="0" marR="0" indent="0" algn="l" defTabSz="91420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noProof="0" dirty="0"/>
              <a:t>Hur vet man det? Genom evolutionsläran. Alltså: Lagret bestämmer åldern på fossilet och fossilet bestämmer åldern på lagret.</a:t>
            </a:r>
            <a:endParaRPr lang="sv-SE" sz="2800" noProof="0" dirty="0"/>
          </a:p>
          <a:p>
            <a:pPr marL="0" marR="0" lvl="0" indent="0" algn="l" defTabSz="91420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dirty="0"/>
              <a:t>Problem med ”ärvd ålder” för sedimentärt berg. (Man måste använda intrusioner och andra osäkra metoder.)</a:t>
            </a:r>
          </a:p>
          <a:p>
            <a:pPr marL="0" marR="0" indent="0" algn="l" defTabSz="91420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800" dirty="0"/>
          </a:p>
          <a:p>
            <a:pPr marL="0" marR="0" indent="0" algn="l" defTabSz="91420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dirty="0"/>
              <a:t>VO: Massor av </a:t>
            </a:r>
            <a:r>
              <a:rPr lang="sv-SE" b="0" baseline="0" dirty="0"/>
              <a:t>motsägande och uppenbart felaktiga resultat.</a:t>
            </a:r>
          </a:p>
          <a:p>
            <a:pPr marL="0" marR="0" indent="0" algn="l" defTabSz="91420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i="1" baseline="0" dirty="0"/>
              <a:t>Om en forskare står med hela sin evolutionistiska världsbild (status, utkomst, anslag…) i ena handen och en avvikande sten i den andra, vilken är lättast att kasta över axeln?</a:t>
            </a:r>
          </a:p>
          <a:p>
            <a:pPr marL="0" marR="0" indent="0" algn="l" defTabSz="91420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i="1" baseline="0" dirty="0"/>
          </a:p>
          <a:p>
            <a:pPr marL="0" marR="0" indent="0" algn="l" defTabSz="91420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i="0" baseline="0" dirty="0"/>
              <a:t>VO: Iskärnor skulle kunna ses som ytterligare en metod.</a:t>
            </a:r>
          </a:p>
          <a:p>
            <a:pPr marL="0" marR="0" indent="0" algn="l" defTabSz="914209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i="0" baseline="0" dirty="0"/>
              <a:t>Problem: Antar att ett lager är ett år. D</a:t>
            </a:r>
            <a:r>
              <a:rPr lang="sv-SE" baseline="0" dirty="0"/>
              <a:t>essutom mäts indirekt (syreisotopinnehåll) utom för översta lagren.</a:t>
            </a:r>
          </a:p>
        </p:txBody>
      </p:sp>
    </p:spTree>
    <p:extLst>
      <p:ext uri="{BB962C8B-B14F-4D97-AF65-F5344CB8AC3E}">
        <p14:creationId xmlns:p14="http://schemas.microsoft.com/office/powerpoint/2010/main" val="20435439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2A8A8-26CC-4254-91B9-0755803365CF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615950"/>
            <a:ext cx="4049713" cy="2278063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3116661"/>
            <a:ext cx="5861050" cy="6083101"/>
          </a:xfrm>
          <a:noFill/>
          <a:ln/>
        </p:spPr>
        <p:txBody>
          <a:bodyPr>
            <a:normAutofit fontScale="62500" lnSpcReduction="20000"/>
          </a:bodyPr>
          <a:lstStyle/>
          <a:p>
            <a:r>
              <a:rPr lang="sv-SE" b="0" dirty="0"/>
              <a:t>VO: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sv-SE" i="0" dirty="0"/>
              <a:t>Erosion: Kontinenter eroderas bort på 14 Mår med dagens fart. Sediment på havsbotten skulle ackumuleras på 14 Mår.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sv-SE" i="0" dirty="0"/>
              <a:t>Fältminskning: Halveringstid = 1400 år.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sv-SE" i="0" dirty="0"/>
              <a:t>Kometer: Kortperiodiska borde försvinna på 10.000 år. Oorts moln är ett ad hoc antagande.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sv-SE" i="0" dirty="0"/>
              <a:t>Månen: Rör sig bort med 4 cm per år.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sv-SE" i="0" dirty="0"/>
              <a:t>Biologiskt material: Blodceller i dinos, DNA i bärnsten, Bakterier i Perm (250 Mås) återupplivade</a:t>
            </a:r>
          </a:p>
          <a:p>
            <a:endParaRPr lang="sv-SE" b="0" dirty="0"/>
          </a:p>
          <a:p>
            <a:r>
              <a:rPr lang="sv-SE" b="0" dirty="0"/>
              <a:t>VO: Snabba processer: </a:t>
            </a:r>
            <a:r>
              <a:rPr lang="sv-SE" dirty="0"/>
              <a:t>Bevisar i.o.f.s inte en ung jord, men de ryms i ett ung-jord-scenarion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sv-SE" i="0" dirty="0"/>
              <a:t>Från tidigare: </a:t>
            </a:r>
            <a:r>
              <a:rPr lang="sv-SE" dirty="0"/>
              <a:t>Polystratafossil, Veckningar, Sedimentation, Urgrävning av Canyons (2 sista Mt. St. Helens).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sv-SE" b="0" u="none" dirty="0"/>
              <a:t>Niagarafallen: Kanten rör sig bakåt med 1 meter per år =&gt; Klyftan är max 9000 år.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sv-SE" b="0" u="none" dirty="0"/>
              <a:t>Floddeltan: Mississippi-flodens delta tar 30.000 år med dagens fart (800.000 ton/tim).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sv-SE" b="0" u="none" dirty="0"/>
              <a:t>Droppstensformationer under broar.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sv-SE" b="0" u="none" dirty="0"/>
              <a:t>Korallrev: Största revet i Australien tar 4.200  år med dagens fart </a:t>
            </a:r>
            <a:r>
              <a:rPr lang="sv-SE" baseline="0" dirty="0"/>
              <a:t>(mätt på återväxten efter förstörelsen efter andra världskriget).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sv-SE" b="0" u="none" dirty="0"/>
              <a:t>Kol och olja görs i laboratorier idag på dagar till månader. Tryck/Temperatur kritiskt, inte Tid.</a:t>
            </a:r>
          </a:p>
          <a:p>
            <a:pPr marL="252000" indent="-180000">
              <a:buFont typeface="Arial" panose="020B0604020202020204" pitchFamily="34" charset="0"/>
              <a:buChar char="•"/>
            </a:pPr>
            <a:r>
              <a:rPr lang="sv-SE" b="0" u="none" dirty="0"/>
              <a:t>Beachy Head: Rör sig bakåt med 1 meter per 6 år =&gt; 17 mil på 1 miljon år.</a:t>
            </a:r>
          </a:p>
        </p:txBody>
      </p:sp>
    </p:spTree>
    <p:extLst>
      <p:ext uri="{BB962C8B-B14F-4D97-AF65-F5344CB8AC3E}">
        <p14:creationId xmlns:p14="http://schemas.microsoft.com/office/powerpoint/2010/main" val="3754995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D293F5-9E9D-489C-AC00-9FA1FB620BC9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3350" y="615950"/>
            <a:ext cx="4049713" cy="2278063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3116661"/>
            <a:ext cx="5861050" cy="6083101"/>
          </a:xfrm>
          <a:noFill/>
          <a:ln/>
        </p:spPr>
        <p:txBody>
          <a:bodyPr>
            <a:normAutofit fontScale="92500" lnSpcReduction="20000"/>
          </a:bodyPr>
          <a:lstStyle/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VO: Avvikelser brukar också förklaras med föroreningar som bakterier, rök, damm och vattentransporterat organiskt material.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Varför håller inte kontaminering som förklaring till att alla fynd innehåller C-14?</a:t>
            </a:r>
          </a:p>
          <a:p>
            <a:pPr marL="252000" marR="0" lvl="0" indent="-14400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Olika fynd begravda samtidigt har samma C-14 innehåll.</a:t>
            </a:r>
          </a:p>
          <a:p>
            <a:pPr marL="252000" marR="0" lvl="0" indent="-14400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Många koldispositioner är för stora och för djupt begravda för att kunna ha blivit signifikativt kontaminerade av modernt kol.</a:t>
            </a:r>
          </a:p>
          <a:p>
            <a:pPr marL="252000" marR="0" lvl="0" indent="-14400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Kolprover inte utsatta för kontamination (som diamant) har också mätbara kvantiteter C-14.</a:t>
            </a:r>
          </a:p>
        </p:txBody>
      </p:sp>
    </p:spTree>
    <p:extLst>
      <p:ext uri="{BB962C8B-B14F-4D97-AF65-F5344CB8AC3E}">
        <p14:creationId xmlns:p14="http://schemas.microsoft.com/office/powerpoint/2010/main" val="160507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498E1E7-F099-4980-90AA-AD6774DB0D78}"/>
              </a:ext>
            </a:extLst>
          </p:cNvPr>
          <p:cNvSpPr/>
          <p:nvPr userDrawn="1"/>
        </p:nvSpPr>
        <p:spPr>
          <a:xfrm>
            <a:off x="0" y="0"/>
            <a:ext cx="12192000" cy="648000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sz="18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44577"/>
          </a:xfrm>
          <a:prstGeom prst="rect">
            <a:avLst/>
          </a:prstGeom>
        </p:spPr>
        <p:txBody>
          <a:bodyPr lIns="216000"/>
          <a:lstStyle>
            <a:lvl1pPr algn="l" rtl="0" eaLnBrk="1" latinLnBrk="0" hangingPunct="1"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7" name="textruta 4">
            <a:extLst>
              <a:ext uri="{FF2B5EF4-FFF2-40B4-BE49-F238E27FC236}">
                <a16:creationId xmlns:a16="http://schemas.microsoft.com/office/drawing/2014/main" id="{BC0B3ED7-DE28-4F13-AB60-610047826661}"/>
              </a:ext>
            </a:extLst>
          </p:cNvPr>
          <p:cNvSpPr txBox="1"/>
          <p:nvPr userDrawn="1"/>
        </p:nvSpPr>
        <p:spPr>
          <a:xfrm>
            <a:off x="9839500" y="37335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sz="1800" dirty="0"/>
              <a:t>www.gardeborn.se</a:t>
            </a:r>
            <a:endParaRPr lang="LID4096" sz="1800" dirty="0"/>
          </a:p>
        </p:txBody>
      </p:sp>
    </p:spTree>
    <p:extLst>
      <p:ext uri="{BB962C8B-B14F-4D97-AF65-F5344CB8AC3E}">
        <p14:creationId xmlns:p14="http://schemas.microsoft.com/office/powerpoint/2010/main" val="3359869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npassad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objekt 16" descr="En bild som visar blomma, växt, full av färg, vit&#10;&#10;Automatiskt genererad beskrivning">
            <a:extLst>
              <a:ext uri="{FF2B5EF4-FFF2-40B4-BE49-F238E27FC236}">
                <a16:creationId xmlns:a16="http://schemas.microsoft.com/office/drawing/2014/main" id="{78B2E659-D2A0-4D5D-A0E9-011D31C561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779"/>
            <a:ext cx="12192000" cy="6856442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1FD0E79-3F77-4768-B6E7-DE70D250C3AC}"/>
              </a:ext>
            </a:extLst>
          </p:cNvPr>
          <p:cNvSpPr/>
          <p:nvPr userDrawn="1"/>
        </p:nvSpPr>
        <p:spPr>
          <a:xfrm>
            <a:off x="0" y="2209543"/>
            <a:ext cx="12191999" cy="70788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sv-SE" sz="3200" b="1" dirty="0">
                <a:ln w="6350">
                  <a:noFill/>
                </a:ln>
                <a:solidFill>
                  <a:schemeClr val="tx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Anders Gärdeborn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1D8F3DAF-7775-4815-BEE1-FDC5A61CCBBE}"/>
              </a:ext>
            </a:extLst>
          </p:cNvPr>
          <p:cNvSpPr/>
          <p:nvPr userDrawn="1"/>
        </p:nvSpPr>
        <p:spPr>
          <a:xfrm>
            <a:off x="0" y="35883"/>
            <a:ext cx="12192000" cy="1477328"/>
          </a:xfrm>
          <a:prstGeom prst="rect">
            <a:avLst/>
          </a:prstGeom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txBody>
          <a:bodyPr wrap="square" t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96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rgbClr val="FF1FA4"/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Bibeln  </a:t>
            </a:r>
            <a:r>
              <a:rPr kumimoji="0" lang="sv-SE" sz="54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rgbClr val="FF1FA4"/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i  ett   </a:t>
            </a:r>
            <a:r>
              <a:rPr kumimoji="0" lang="sv-SE" sz="9600" b="1" i="0" u="none" strike="noStrike" kern="1200" cap="none" spc="50" normalizeH="0" baseline="0" noProof="0" dirty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rgbClr val="FF1FA4"/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Nötskal</a:t>
            </a:r>
            <a:endParaRPr lang="sv-SE" sz="9600" dirty="0">
              <a:effectLst>
                <a:glow rad="127000">
                  <a:srgbClr val="FF1FA4"/>
                </a:glow>
              </a:effectLst>
            </a:endParaRP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23797431-2F5F-45A4-8E0E-C564EDEB0FCF}"/>
              </a:ext>
            </a:extLst>
          </p:cNvPr>
          <p:cNvSpPr/>
          <p:nvPr userDrawn="1"/>
        </p:nvSpPr>
        <p:spPr>
          <a:xfrm>
            <a:off x="0" y="1400315"/>
            <a:ext cx="12192000" cy="712354"/>
          </a:xfrm>
          <a:prstGeom prst="rect">
            <a:avLst/>
          </a:prstGeom>
          <a:noFill/>
          <a:ln>
            <a:noFill/>
          </a:ln>
        </p:spPr>
        <p:txBody>
          <a:bodyPr wrap="none">
            <a:noAutofit/>
          </a:bodyPr>
          <a:lstStyle/>
          <a:p>
            <a:pPr algn="ctr">
              <a:lnSpc>
                <a:spcPts val="5100"/>
              </a:lnSpc>
            </a:pPr>
            <a:r>
              <a:rPr kumimoji="0" lang="sv-SE" sz="4000" b="1" i="0" u="none" strike="noStrike" kern="1200" cap="none" spc="0" normalizeH="0" baseline="0" noProof="0" dirty="0">
                <a:ln w="6350">
                  <a:solidFill>
                    <a:schemeClr val="tx1"/>
                  </a:solidFill>
                </a:ln>
                <a:solidFill>
                  <a:srgbClr val="FF1F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Guds frälsningshistoria  </a:t>
            </a:r>
            <a:r>
              <a:rPr kumimoji="0" lang="sv-SE" sz="2800" b="1" i="0" u="none" strike="noStrike" kern="1200" cap="none" spc="0" normalizeH="0" baseline="0" noProof="0" dirty="0">
                <a:ln w="6350">
                  <a:solidFill>
                    <a:schemeClr val="tx1"/>
                  </a:solidFill>
                </a:ln>
                <a:solidFill>
                  <a:srgbClr val="FF1F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 ett</a:t>
            </a:r>
            <a:r>
              <a:rPr kumimoji="0" lang="sv-SE" sz="4000" b="1" i="0" u="none" strike="noStrike" kern="1200" cap="none" spc="0" normalizeH="0" baseline="0" noProof="0" dirty="0">
                <a:ln w="6350">
                  <a:solidFill>
                    <a:schemeClr val="tx1"/>
                  </a:solidFill>
                </a:ln>
                <a:solidFill>
                  <a:srgbClr val="FF1FA4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Vetenskapligt sammanhang</a:t>
            </a:r>
            <a:endParaRPr lang="sv-SE" sz="1600" dirty="0">
              <a:ln w="6350">
                <a:solidFill>
                  <a:schemeClr val="tx1"/>
                </a:solidFill>
              </a:ln>
              <a:solidFill>
                <a:srgbClr val="FF1FA4"/>
              </a:solidFill>
              <a:effectLst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27C695C-7613-4729-9362-1127A52813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62455"/>
            <a:ext cx="12191999" cy="956595"/>
          </a:xfrm>
          <a:prstGeom prst="rect">
            <a:avLst/>
          </a:prstGeom>
          <a:effectLst/>
        </p:spPr>
        <p:txBody>
          <a:bodyPr lIns="432000" anchor="ctr"/>
          <a:lstStyle>
            <a:lvl1pPr algn="ctr">
              <a:lnSpc>
                <a:spcPts val="6000"/>
              </a:lnSpc>
              <a:defRPr sz="5400" b="1">
                <a:ln w="19050">
                  <a:noFill/>
                </a:ln>
                <a:solidFill>
                  <a:schemeClr val="tx1"/>
                </a:solidFill>
                <a:effectLst>
                  <a:glow rad="292100">
                    <a:schemeClr val="accent3">
                      <a:lumMod val="60000"/>
                      <a:lumOff val="40000"/>
                      <a:alpha val="83000"/>
                    </a:schemeClr>
                  </a:glow>
                </a:effectLst>
                <a:latin typeface="+mn-lt"/>
              </a:defRPr>
            </a:lvl1pPr>
          </a:lstStyle>
          <a:p>
            <a:r>
              <a:rPr lang="sv-SE" dirty="0"/>
              <a:t>x. Avsnittsrubrik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A7D2C7-CCFD-45DF-B9F1-AC10BF10DE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39" y="6035612"/>
            <a:ext cx="1078994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2716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3660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82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gif"/><Relationship Id="rId5" Type="http://schemas.openxmlformats.org/officeDocument/2006/relationships/image" Target="../media/image6.w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9F572-2232-499F-9CCD-87E3919A8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62455"/>
            <a:ext cx="12191999" cy="956595"/>
          </a:xfrm>
          <a:effectLst/>
        </p:spPr>
        <p:txBody>
          <a:bodyPr/>
          <a:lstStyle/>
          <a:p>
            <a:r>
              <a:rPr lang="sv-SE" dirty="0"/>
              <a:t>10. Skapelsens ålder</a:t>
            </a:r>
          </a:p>
        </p:txBody>
      </p:sp>
    </p:spTree>
    <p:extLst>
      <p:ext uri="{BB962C8B-B14F-4D97-AF65-F5344CB8AC3E}">
        <p14:creationId xmlns:p14="http://schemas.microsoft.com/office/powerpoint/2010/main" val="2487673759"/>
      </p:ext>
    </p:extLst>
  </p:cSld>
  <p:clrMapOvr>
    <a:masterClrMapping/>
  </p:clrMapOvr>
  <p:transition advTm="109022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kan vi veta att jorden är ung?</a:t>
            </a:r>
            <a:endParaRPr lang="sv-SE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EDF61D75-E1CA-4E12-A29D-09923E6675DB}"/>
              </a:ext>
            </a:extLst>
          </p:cNvPr>
          <p:cNvSpPr txBox="1"/>
          <p:nvPr/>
        </p:nvSpPr>
        <p:spPr>
          <a:xfrm>
            <a:off x="-1" y="791079"/>
            <a:ext cx="11454063" cy="5893921"/>
          </a:xfrm>
          <a:prstGeom prst="rect">
            <a:avLst/>
          </a:prstGeom>
          <a:noFill/>
        </p:spPr>
        <p:txBody>
          <a:bodyPr wrap="square" lIns="216000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200" dirty="0"/>
              <a:t>Skapelsedagarnas längd är skrivna i sten!</a:t>
            </a:r>
            <a:br>
              <a:rPr lang="sv-SE" sz="2200" dirty="0"/>
            </a:br>
            <a:r>
              <a:rPr lang="sv-SE" sz="2200" dirty="0">
                <a:solidFill>
                  <a:srgbClr val="C00000"/>
                </a:solidFill>
              </a:rPr>
              <a:t>Gud… gav Mose vittnesbördets två tavlor, </a:t>
            </a:r>
            <a:br>
              <a:rPr lang="sv-SE" sz="2200" dirty="0">
                <a:solidFill>
                  <a:srgbClr val="C00000"/>
                </a:solidFill>
              </a:rPr>
            </a:br>
            <a:r>
              <a:rPr lang="sv-SE" sz="2200" dirty="0">
                <a:solidFill>
                  <a:srgbClr val="C00000"/>
                </a:solidFill>
              </a:rPr>
              <a:t>tavlor </a:t>
            </a:r>
            <a:r>
              <a:rPr lang="sv-SE" sz="2200" i="1" u="sng" dirty="0">
                <a:solidFill>
                  <a:srgbClr val="C00000"/>
                </a:solidFill>
              </a:rPr>
              <a:t>av sten</a:t>
            </a:r>
            <a:r>
              <a:rPr lang="sv-SE" sz="2200" dirty="0">
                <a:solidFill>
                  <a:srgbClr val="C00000"/>
                </a:solidFill>
              </a:rPr>
              <a:t>, skrivna </a:t>
            </a:r>
            <a:r>
              <a:rPr lang="sv-SE" sz="2200" i="1" u="sng" dirty="0">
                <a:solidFill>
                  <a:srgbClr val="C00000"/>
                </a:solidFill>
              </a:rPr>
              <a:t>med Guds finger</a:t>
            </a:r>
            <a:r>
              <a:rPr lang="sv-SE" sz="2200" dirty="0">
                <a:solidFill>
                  <a:srgbClr val="C00000"/>
                </a:solidFill>
              </a:rPr>
              <a:t>.</a:t>
            </a:r>
            <a:r>
              <a:rPr lang="sv-SE" sz="2200" dirty="0"/>
              <a:t> </a:t>
            </a:r>
            <a:br>
              <a:rPr lang="sv-SE" sz="2200" dirty="0"/>
            </a:br>
            <a:r>
              <a:rPr lang="sv-SE" sz="1600" dirty="0"/>
              <a:t>(2 Mos 31:18)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200" dirty="0"/>
              <a:t>Skapelsedagarnas längd finns definierade: </a:t>
            </a:r>
            <a:br>
              <a:rPr lang="sv-SE" sz="2200" dirty="0"/>
            </a:br>
            <a:r>
              <a:rPr lang="sv-SE" sz="2200" dirty="0">
                <a:solidFill>
                  <a:srgbClr val="C00000"/>
                </a:solidFill>
              </a:rPr>
              <a:t>Gud kallade ljuset </a:t>
            </a:r>
            <a:r>
              <a:rPr lang="sv-SE" sz="2200" i="1" u="sng" dirty="0">
                <a:solidFill>
                  <a:srgbClr val="C00000"/>
                </a:solidFill>
              </a:rPr>
              <a:t>dag</a:t>
            </a:r>
            <a:r>
              <a:rPr lang="sv-SE" sz="2200" dirty="0">
                <a:solidFill>
                  <a:srgbClr val="C00000"/>
                </a:solidFill>
              </a:rPr>
              <a:t>. </a:t>
            </a:r>
            <a:r>
              <a:rPr lang="sv-SE" sz="1600" dirty="0"/>
              <a:t>(1 Mos 1:5)</a:t>
            </a:r>
            <a:endParaRPr lang="sv-SE" sz="1600" dirty="0">
              <a:solidFill>
                <a:srgbClr val="C00000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200" dirty="0"/>
              <a:t>Släktlistor omöjliggör miljontals år </a:t>
            </a:r>
            <a:br>
              <a:rPr lang="sv-SE" sz="2200" dirty="0"/>
            </a:br>
            <a:r>
              <a:rPr lang="sv-SE" sz="2200" dirty="0"/>
              <a:t>(även med överhoppade generationer).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200" dirty="0"/>
              <a:t>Jesus lär det: </a:t>
            </a:r>
            <a:r>
              <a:rPr lang="sv-SE" sz="2200" dirty="0">
                <a:solidFill>
                  <a:srgbClr val="C00000"/>
                </a:solidFill>
              </a:rPr>
              <a:t>Från skapelsens </a:t>
            </a:r>
            <a:r>
              <a:rPr lang="sv-SE" sz="2200" i="1" u="sng" dirty="0">
                <a:solidFill>
                  <a:srgbClr val="C00000"/>
                </a:solidFill>
              </a:rPr>
              <a:t>början</a:t>
            </a:r>
            <a:r>
              <a:rPr lang="sv-SE" sz="2200" dirty="0">
                <a:solidFill>
                  <a:srgbClr val="C00000"/>
                </a:solidFill>
              </a:rPr>
              <a:t> gjorde </a:t>
            </a:r>
            <a:br>
              <a:rPr lang="sv-SE" sz="2200" dirty="0">
                <a:solidFill>
                  <a:srgbClr val="C00000"/>
                </a:solidFill>
              </a:rPr>
            </a:br>
            <a:r>
              <a:rPr lang="sv-SE" sz="2200" dirty="0">
                <a:solidFill>
                  <a:srgbClr val="C00000"/>
                </a:solidFill>
              </a:rPr>
              <a:t>Gud dem till man och kvinna. </a:t>
            </a:r>
            <a:r>
              <a:rPr lang="sv-SE" sz="1600" dirty="0"/>
              <a:t>(Mark 10:6)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200" dirty="0"/>
              <a:t>Bibelns kronologi visar att det går 6000 år till Jesu återkomst.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200" dirty="0"/>
              <a:t>Annars fanns döden innan synden.</a:t>
            </a:r>
            <a:endParaRPr lang="sv-SE" sz="1400" dirty="0">
              <a:highlight>
                <a:srgbClr val="FFFF00"/>
              </a:highlight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200" dirty="0"/>
              <a:t>Vetenskapliga metoder. (Denna video.)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200" dirty="0"/>
              <a:t>Skilj dock mellan jordens och universums ålder.</a:t>
            </a:r>
          </a:p>
        </p:txBody>
      </p:sp>
      <p:pic>
        <p:nvPicPr>
          <p:cNvPr id="1029" name="Picture 5" descr="C:\Users\Anders\AppData\Local\Microsoft\Windows\Temporary Internet Files\Content.IE5\QRIL443A\MC900022934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49866" y="1568824"/>
            <a:ext cx="2942134" cy="5148086"/>
          </a:xfrm>
          <a:prstGeom prst="rect">
            <a:avLst/>
          </a:prstGeom>
          <a:noFill/>
        </p:spPr>
      </p:pic>
      <p:grpSp>
        <p:nvGrpSpPr>
          <p:cNvPr id="13" name="Grupp 12">
            <a:extLst>
              <a:ext uri="{FF2B5EF4-FFF2-40B4-BE49-F238E27FC236}">
                <a16:creationId xmlns:a16="http://schemas.microsoft.com/office/drawing/2014/main" id="{86DBB3E4-AF2A-465B-B585-EA11FA487991}"/>
              </a:ext>
            </a:extLst>
          </p:cNvPr>
          <p:cNvGrpSpPr/>
          <p:nvPr/>
        </p:nvGrpSpPr>
        <p:grpSpPr>
          <a:xfrm>
            <a:off x="6243003" y="1317812"/>
            <a:ext cx="2856173" cy="2796988"/>
            <a:chOff x="6278862" y="1497106"/>
            <a:chExt cx="2856173" cy="2796988"/>
          </a:xfrm>
        </p:grpSpPr>
        <p:sp>
          <p:nvSpPr>
            <p:cNvPr id="32" name="Rundad rektangulär 31"/>
            <p:cNvSpPr/>
            <p:nvPr/>
          </p:nvSpPr>
          <p:spPr>
            <a:xfrm>
              <a:off x="6278862" y="1497106"/>
              <a:ext cx="2856173" cy="2796988"/>
            </a:xfrm>
            <a:prstGeom prst="wedgeRectCallout">
              <a:avLst>
                <a:gd name="adj1" fmla="val 74584"/>
                <a:gd name="adj2" fmla="val -3097"/>
              </a:avLst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lIns="91421" tIns="36000" rIns="91421" bIns="36000" rtlCol="0" anchor="ctr"/>
            <a:lstStyle/>
            <a:p>
              <a:pPr>
                <a:spcBef>
                  <a:spcPts val="600"/>
                </a:spcBef>
              </a:pPr>
              <a:r>
                <a:rPr lang="sv-SE" sz="2000" b="1" i="1" u="sng" dirty="0">
                  <a:solidFill>
                    <a:srgbClr val="C00000"/>
                  </a:solidFill>
                  <a:latin typeface="Papyrus" panose="03070502060502030205" pitchFamily="66" charset="0"/>
                </a:rPr>
                <a:t>Sex dagar</a:t>
              </a:r>
              <a:r>
                <a:rPr lang="sv-SE" sz="2000" b="1" dirty="0">
                  <a:solidFill>
                    <a:srgbClr val="C00000"/>
                  </a:solidFill>
                  <a:latin typeface="Papyrus" panose="03070502060502030205" pitchFamily="66" charset="0"/>
                </a:rPr>
                <a:t> (         ) skall du arbeta och uträtta alla dina sysslor…</a:t>
              </a:r>
            </a:p>
            <a:p>
              <a:pPr>
                <a:spcBef>
                  <a:spcPts val="1200"/>
                </a:spcBef>
              </a:pPr>
              <a:r>
                <a:rPr lang="sv-SE" sz="2000" b="1" dirty="0">
                  <a:solidFill>
                    <a:srgbClr val="C00000"/>
                  </a:solidFill>
                  <a:latin typeface="Papyrus" panose="03070502060502030205" pitchFamily="66" charset="0"/>
                </a:rPr>
                <a:t>Ty på </a:t>
              </a:r>
              <a:r>
                <a:rPr lang="sv-SE" sz="2000" b="1" i="1" u="sng" dirty="0">
                  <a:solidFill>
                    <a:srgbClr val="C00000"/>
                  </a:solidFill>
                  <a:latin typeface="Papyrus" panose="03070502060502030205" pitchFamily="66" charset="0"/>
                </a:rPr>
                <a:t>sex dagar </a:t>
              </a:r>
              <a:r>
                <a:rPr lang="sv-SE" sz="2000" b="1" dirty="0">
                  <a:solidFill>
                    <a:srgbClr val="C00000"/>
                  </a:solidFill>
                  <a:latin typeface="Papyrus" panose="03070502060502030205" pitchFamily="66" charset="0"/>
                </a:rPr>
                <a:t>(         ) gjorde Herren himlen och jorden och havet och allt som är i dem…</a:t>
              </a:r>
              <a:br>
                <a:rPr lang="sv-SE" sz="2000" b="1" dirty="0">
                  <a:solidFill>
                    <a:srgbClr val="C00000"/>
                  </a:solidFill>
                  <a:latin typeface="Papyrus" panose="03070502060502030205" pitchFamily="66" charset="0"/>
                </a:rPr>
              </a:br>
              <a:r>
                <a:rPr lang="sv-SE" sz="1600" dirty="0">
                  <a:solidFill>
                    <a:schemeClr val="tx1"/>
                  </a:solidFill>
                  <a:latin typeface="Papyrus" panose="03070502060502030205" pitchFamily="66" charset="0"/>
                </a:rPr>
                <a:t>(2 Mos 20:9-11)</a:t>
              </a:r>
              <a:endParaRPr lang="sv-SE" sz="2000" dirty="0">
                <a:solidFill>
                  <a:schemeClr val="tx1"/>
                </a:solidFill>
                <a:latin typeface="Papyrus" panose="03070502060502030205" pitchFamily="66" charset="0"/>
              </a:endParaRPr>
            </a:p>
          </p:txBody>
        </p:sp>
        <p:pic>
          <p:nvPicPr>
            <p:cNvPr id="4" name="Bildobjekt 3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415" y="1642401"/>
              <a:ext cx="470354" cy="261077"/>
            </a:xfrm>
            <a:prstGeom prst="roundRect">
              <a:avLst/>
            </a:prstGeom>
            <a:noFill/>
          </p:spPr>
        </p:pic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0838" y="2707343"/>
              <a:ext cx="470354" cy="261077"/>
            </a:xfrm>
            <a:prstGeom prst="round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38081777"/>
      </p:ext>
    </p:extLst>
  </p:cSld>
  <p:clrMapOvr>
    <a:masterClrMapping/>
  </p:clrMapOvr>
  <p:transition advTm="50277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607A9273-1AF0-41F2-91A7-72FE9A2872F1}"/>
              </a:ext>
            </a:extLst>
          </p:cNvPr>
          <p:cNvSpPr/>
          <p:nvPr/>
        </p:nvSpPr>
        <p:spPr>
          <a:xfrm>
            <a:off x="4188542" y="647700"/>
            <a:ext cx="4139381" cy="6210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Metoder för gammal jord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59080" y="776517"/>
            <a:ext cx="2793006" cy="89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/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FFFF00"/>
              </a:buClr>
              <a:buSzPct val="75000"/>
            </a:pPr>
            <a:r>
              <a:rPr lang="sv-SE" sz="2400" b="1" spc="99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Mäktigheten hos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FFFF00"/>
              </a:buClr>
              <a:buSzPct val="75000"/>
            </a:pPr>
            <a:r>
              <a:rPr lang="sv-SE" sz="2400" b="1" spc="99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sedimentärt berg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ruta 25"/>
              <p:cNvSpPr txBox="1"/>
              <p:nvPr/>
            </p:nvSpPr>
            <p:spPr>
              <a:xfrm>
                <a:off x="212052" y="5260784"/>
                <a:ext cx="3862349" cy="7169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 wrap="none" lIns="216000" tIns="108000" rIns="216000" bIns="10800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sv-SE" sz="1600" i="0" smtClean="0">
                          <a:solidFill>
                            <a:schemeClr val="tx1"/>
                          </a:solidFill>
                          <a:ea typeface="Cambria Math" pitchFamily="18" charset="0"/>
                        </a:rPr>
                        <m:t>Å</m:t>
                      </m:r>
                      <m:r>
                        <m:rPr>
                          <m:nor/>
                        </m:rPr>
                        <a:rPr lang="sv-SE" sz="1600" i="0" smtClean="0">
                          <a:solidFill>
                            <a:schemeClr val="tx1"/>
                          </a:solidFill>
                          <a:ea typeface="Cambria Math" pitchFamily="18" charset="0"/>
                        </a:rPr>
                        <m:t>lder</m:t>
                      </m:r>
                      <m:r>
                        <m:rPr>
                          <m:nor/>
                        </m:rPr>
                        <a:rPr lang="sv-SE" sz="1600" b="0" i="0" smtClean="0">
                          <a:solidFill>
                            <a:schemeClr val="tx1"/>
                          </a:solidFill>
                          <a:ea typeface="Cambria Math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sv-SE" sz="1600" i="0" smtClean="0">
                          <a:solidFill>
                            <a:schemeClr val="tx1"/>
                          </a:solidFill>
                          <a:ea typeface="Cambria Math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sv-SE" sz="16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itchFamily="18" charset="0"/>
                        </a:rPr>
                        <m:t> </m:t>
                      </m:r>
                      <m:f>
                        <m:fPr>
                          <m:ctrlPr>
                            <a:rPr lang="sv-SE" sz="1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sv-SE" sz="1600" i="0">
                              <a:solidFill>
                                <a:schemeClr val="tx1"/>
                              </a:solidFill>
                              <a:ea typeface="Cambria Math" pitchFamily="18" charset="0"/>
                            </a:rPr>
                            <m:t>Tjockaste</m:t>
                          </m:r>
                          <m:r>
                            <m:rPr>
                              <m:nor/>
                            </m:rPr>
                            <a:rPr lang="sv-SE" sz="1600" i="0">
                              <a:solidFill>
                                <a:schemeClr val="tx1"/>
                              </a:solidFill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sv-SE" sz="1600" i="0">
                              <a:solidFill>
                                <a:schemeClr val="tx1"/>
                              </a:solidFill>
                              <a:ea typeface="Cambria Math" pitchFamily="18" charset="0"/>
                            </a:rPr>
                            <m:t>lagren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sv-SE" sz="1600" i="0">
                              <a:solidFill>
                                <a:schemeClr val="tx1"/>
                              </a:solidFill>
                              <a:ea typeface="Cambria Math" pitchFamily="18" charset="0"/>
                            </a:rPr>
                            <m:t>L</m:t>
                          </m:r>
                          <m:r>
                            <m:rPr>
                              <m:nor/>
                            </m:rPr>
                            <a:rPr lang="sv-SE" sz="1600" i="0">
                              <a:solidFill>
                                <a:schemeClr val="tx1"/>
                              </a:solidFill>
                              <a:ea typeface="Cambria Math" pitchFamily="18" charset="0"/>
                            </a:rPr>
                            <m:t>å</m:t>
                          </m:r>
                          <m:r>
                            <m:rPr>
                              <m:nor/>
                            </m:rPr>
                            <a:rPr lang="sv-SE" sz="1600" i="0">
                              <a:solidFill>
                                <a:schemeClr val="tx1"/>
                              </a:solidFill>
                              <a:ea typeface="Cambria Math" pitchFamily="18" charset="0"/>
                            </a:rPr>
                            <m:t>ngsammaste</m:t>
                          </m:r>
                          <m:r>
                            <m:rPr>
                              <m:nor/>
                            </m:rPr>
                            <a:rPr lang="sv-SE" sz="1600" i="0">
                              <a:solidFill>
                                <a:schemeClr val="tx1"/>
                              </a:solidFill>
                              <a:ea typeface="Cambria Math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sv-SE" sz="1600" i="0">
                              <a:solidFill>
                                <a:schemeClr val="tx1"/>
                              </a:solidFill>
                              <a:ea typeface="Cambria Math" pitchFamily="18" charset="0"/>
                            </a:rPr>
                            <m:t>sedimentationen</m:t>
                          </m:r>
                        </m:den>
                      </m:f>
                    </m:oMath>
                  </m:oMathPara>
                </a14:m>
                <a:endParaRPr lang="sv-SE" sz="1600" dirty="0">
                  <a:solidFill>
                    <a:schemeClr val="tx1"/>
                  </a:solidFill>
                  <a:ea typeface="Cambria Math" pitchFamily="18" charset="0"/>
                  <a:cs typeface="Aharoni" pitchFamily="2" charset="-79"/>
                </a:endParaRPr>
              </a:p>
            </p:txBody>
          </p:sp>
        </mc:Choice>
        <mc:Fallback xmlns="">
          <p:sp>
            <p:nvSpPr>
              <p:cNvPr id="26" name="textruta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52" y="5260784"/>
                <a:ext cx="3862349" cy="7169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r>
                  <a:rPr lang="sv-S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4269068" y="4785044"/>
            <a:ext cx="4006901" cy="140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/>
          <a:lstStyle/>
          <a:p>
            <a:pPr>
              <a:lnSpc>
                <a:spcPct val="90000"/>
              </a:lnSpc>
              <a:spcBef>
                <a:spcPct val="100000"/>
              </a:spcBef>
              <a:buClr>
                <a:srgbClr val="FFFF00"/>
              </a:buClr>
              <a:buSzPct val="75000"/>
            </a:pPr>
            <a:r>
              <a:rPr lang="sv-SE" u="sng" spc="99" dirty="0"/>
              <a:t>Förutsätter</a:t>
            </a:r>
          </a:p>
          <a:p>
            <a:pPr marL="358775" lvl="1" indent="-179388">
              <a:lnSpc>
                <a:spcPct val="90000"/>
              </a:lnSpc>
              <a:spcBef>
                <a:spcPct val="300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pc="99" dirty="0"/>
              <a:t>Kända startmängder</a:t>
            </a:r>
          </a:p>
          <a:p>
            <a:pPr marL="358775" lvl="1" indent="-179388">
              <a:lnSpc>
                <a:spcPct val="90000"/>
              </a:lnSpc>
              <a:spcBef>
                <a:spcPct val="300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pc="99" dirty="0"/>
              <a:t>Slutna system (eller känt utbyte)</a:t>
            </a:r>
          </a:p>
          <a:p>
            <a:pPr marL="358775" lvl="1" indent="-179388">
              <a:lnSpc>
                <a:spcPct val="90000"/>
              </a:lnSpc>
              <a:spcBef>
                <a:spcPct val="30000"/>
              </a:spcBef>
              <a:buSzPct val="100000"/>
              <a:buFont typeface="Arial" panose="020B0604020202020204" pitchFamily="34" charset="0"/>
              <a:buChar char="•"/>
            </a:pPr>
            <a:r>
              <a:rPr lang="sv-SE" spc="99" dirty="0"/>
              <a:t>Konstant sönderfallshastighet</a:t>
            </a:r>
          </a:p>
        </p:txBody>
      </p:sp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5011606" y="776517"/>
            <a:ext cx="2320650" cy="89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/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FFFF00"/>
              </a:buClr>
              <a:buSzPct val="75000"/>
            </a:pPr>
            <a:r>
              <a:rPr lang="sv-SE" sz="2400" b="1" spc="99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Radiometriska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rgbClr val="FFFF00"/>
              </a:buClr>
              <a:buSzPct val="75000"/>
            </a:pPr>
            <a:r>
              <a:rPr lang="sv-SE" sz="2400" b="1" spc="99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metoder</a:t>
            </a:r>
          </a:p>
        </p:txBody>
      </p:sp>
      <p:grpSp>
        <p:nvGrpSpPr>
          <p:cNvPr id="28" name="Grupp 27">
            <a:extLst>
              <a:ext uri="{FF2B5EF4-FFF2-40B4-BE49-F238E27FC236}">
                <a16:creationId xmlns:a16="http://schemas.microsoft.com/office/drawing/2014/main" id="{DDFFE656-D496-45E6-BC6F-7F838B60CCFC}"/>
              </a:ext>
            </a:extLst>
          </p:cNvPr>
          <p:cNvGrpSpPr/>
          <p:nvPr/>
        </p:nvGrpSpPr>
        <p:grpSpPr>
          <a:xfrm>
            <a:off x="4510074" y="1960775"/>
            <a:ext cx="3392059" cy="2399082"/>
            <a:chOff x="4510074" y="1960775"/>
            <a:chExt cx="3392059" cy="2399082"/>
          </a:xfrm>
        </p:grpSpPr>
        <p:pic>
          <p:nvPicPr>
            <p:cNvPr id="506884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27423" y="1960775"/>
              <a:ext cx="1774710" cy="2399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510074" y="2651761"/>
              <a:ext cx="1431601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72000" bIns="0">
              <a:spAutoFit/>
            </a:bodyPr>
            <a:lstStyle/>
            <a:p>
              <a:pPr algn="r"/>
              <a:r>
                <a:rPr kumimoji="1" lang="sv-SE" spc="99" dirty="0"/>
                <a:t>Moderisotop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792715" y="3009269"/>
              <a:ext cx="1148960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72000" bIns="0">
              <a:spAutoFit/>
            </a:bodyPr>
            <a:lstStyle/>
            <a:p>
              <a:pPr algn="r"/>
              <a:r>
                <a:rPr kumimoji="1" lang="sv-SE" spc="99" dirty="0"/>
                <a:t>Sönderfall</a:t>
              </a:r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4525591" y="3366777"/>
              <a:ext cx="1416084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 lIns="0" tIns="0" rIns="72000" bIns="0">
              <a:spAutoFit/>
            </a:bodyPr>
            <a:lstStyle/>
            <a:p>
              <a:pPr algn="r"/>
              <a:r>
                <a:rPr kumimoji="1" lang="sv-SE" spc="99" dirty="0"/>
                <a:t>Dotterisotop</a:t>
              </a: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 flipV="1">
              <a:off x="5921752" y="3153140"/>
              <a:ext cx="9503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sv-SE" sz="1600" spc="99" dirty="0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V="1">
              <a:off x="5921752" y="2696066"/>
              <a:ext cx="818413" cy="1036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sv-SE" sz="1600" spc="99" dirty="0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5921752" y="3516985"/>
              <a:ext cx="1063510" cy="35743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sv-SE" sz="1600" spc="99" dirty="0"/>
            </a:p>
          </p:txBody>
        </p:sp>
      </p:grpSp>
      <p:sp>
        <p:nvSpPr>
          <p:cNvPr id="33" name="Rectangle 3">
            <a:extLst>
              <a:ext uri="{FF2B5EF4-FFF2-40B4-BE49-F238E27FC236}">
                <a16:creationId xmlns:a16="http://schemas.microsoft.com/office/drawing/2014/main" id="{1BF64A86-D4C4-4D50-8906-3E086B89C0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4456" y="1609910"/>
            <a:ext cx="2982693" cy="47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1" tIns="45712" rIns="91421" bIns="45712"/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rgbClr val="FFFF00"/>
              </a:buClr>
              <a:buSzPct val="75000"/>
            </a:pPr>
            <a:r>
              <a:rPr lang="sv-SE" sz="2400" b="1" spc="99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Evolutionsläran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8C596576-36B5-4017-B461-E88891F15766}"/>
              </a:ext>
            </a:extLst>
          </p:cNvPr>
          <p:cNvSpPr txBox="1"/>
          <p:nvPr/>
        </p:nvSpPr>
        <p:spPr>
          <a:xfrm>
            <a:off x="135927" y="670371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38" name="textruta 37">
            <a:extLst>
              <a:ext uri="{FF2B5EF4-FFF2-40B4-BE49-F238E27FC236}">
                <a16:creationId xmlns:a16="http://schemas.microsoft.com/office/drawing/2014/main" id="{3D628A99-5672-4FB3-A4D5-FEE4E7C39D74}"/>
              </a:ext>
            </a:extLst>
          </p:cNvPr>
          <p:cNvSpPr txBox="1"/>
          <p:nvPr/>
        </p:nvSpPr>
        <p:spPr>
          <a:xfrm>
            <a:off x="8511640" y="670371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39" name="textruta 38">
            <a:extLst>
              <a:ext uri="{FF2B5EF4-FFF2-40B4-BE49-F238E27FC236}">
                <a16:creationId xmlns:a16="http://schemas.microsoft.com/office/drawing/2014/main" id="{0498CB1E-7A63-488B-9F1E-4C18477096F2}"/>
              </a:ext>
            </a:extLst>
          </p:cNvPr>
          <p:cNvSpPr txBox="1"/>
          <p:nvPr/>
        </p:nvSpPr>
        <p:spPr>
          <a:xfrm>
            <a:off x="4376701" y="670371"/>
            <a:ext cx="61427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6A1859D9-A691-4DB3-AB66-983540A2AD53}"/>
              </a:ext>
            </a:extLst>
          </p:cNvPr>
          <p:cNvGrpSpPr/>
          <p:nvPr/>
        </p:nvGrpSpPr>
        <p:grpSpPr>
          <a:xfrm>
            <a:off x="93447" y="2192610"/>
            <a:ext cx="4099559" cy="2690528"/>
            <a:chOff x="266745" y="2192610"/>
            <a:chExt cx="4099559" cy="2690528"/>
          </a:xfrm>
        </p:grpSpPr>
        <p:cxnSp>
          <p:nvCxnSpPr>
            <p:cNvPr id="3" name="Rak 2"/>
            <p:cNvCxnSpPr/>
            <p:nvPr/>
          </p:nvCxnSpPr>
          <p:spPr>
            <a:xfrm>
              <a:off x="266745" y="4513807"/>
              <a:ext cx="3810977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Rektangel 3"/>
            <p:cNvSpPr/>
            <p:nvPr/>
          </p:nvSpPr>
          <p:spPr>
            <a:xfrm>
              <a:off x="455940" y="4282284"/>
              <a:ext cx="924911" cy="231523"/>
            </a:xfrm>
            <a:prstGeom prst="rect">
              <a:avLst/>
            </a:prstGeom>
            <a:pattFill prst="smConfetti">
              <a:fgClr>
                <a:srgbClr val="0070C0"/>
              </a:fgClr>
              <a:bgClr>
                <a:schemeClr val="bg1"/>
              </a:bgClr>
            </a:patt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6" name="Rektangel 15"/>
            <p:cNvSpPr/>
            <p:nvPr/>
          </p:nvSpPr>
          <p:spPr>
            <a:xfrm>
              <a:off x="455940" y="2910683"/>
              <a:ext cx="924911" cy="1371600"/>
            </a:xfrm>
            <a:prstGeom prst="rect">
              <a:avLst/>
            </a:prstGeom>
            <a:pattFill prst="wave">
              <a:fgClr>
                <a:srgbClr val="C00000"/>
              </a:fgClr>
              <a:bgClr>
                <a:schemeClr val="bg1"/>
              </a:bgClr>
            </a:patt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7" name="Rektangel 16"/>
            <p:cNvSpPr/>
            <p:nvPr/>
          </p:nvSpPr>
          <p:spPr>
            <a:xfrm>
              <a:off x="1708804" y="3596483"/>
              <a:ext cx="924911" cy="917323"/>
            </a:xfrm>
            <a:prstGeom prst="rect">
              <a:avLst/>
            </a:prstGeom>
            <a:pattFill prst="smConfetti">
              <a:fgClr>
                <a:srgbClr val="0070C0"/>
              </a:fgClr>
              <a:bgClr>
                <a:schemeClr val="bg1"/>
              </a:bgClr>
            </a:patt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8" name="Rektangel 17"/>
            <p:cNvSpPr/>
            <p:nvPr/>
          </p:nvSpPr>
          <p:spPr>
            <a:xfrm>
              <a:off x="1708804" y="3457919"/>
              <a:ext cx="924911" cy="138564"/>
            </a:xfrm>
            <a:prstGeom prst="rect">
              <a:avLst/>
            </a:prstGeom>
            <a:pattFill prst="wave">
              <a:fgClr>
                <a:srgbClr val="C00000"/>
              </a:fgClr>
              <a:bgClr>
                <a:schemeClr val="bg1"/>
              </a:bgClr>
            </a:patt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9" name="Rektangel 18"/>
            <p:cNvSpPr/>
            <p:nvPr/>
          </p:nvSpPr>
          <p:spPr>
            <a:xfrm>
              <a:off x="2961669" y="3596484"/>
              <a:ext cx="924911" cy="917323"/>
            </a:xfrm>
            <a:prstGeom prst="rect">
              <a:avLst/>
            </a:prstGeom>
            <a:pattFill prst="smConfetti">
              <a:fgClr>
                <a:srgbClr val="0070C0"/>
              </a:fgClr>
              <a:bgClr>
                <a:schemeClr val="bg1"/>
              </a:bgClr>
            </a:patt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0" name="Rektangel 19"/>
            <p:cNvSpPr/>
            <p:nvPr/>
          </p:nvSpPr>
          <p:spPr>
            <a:xfrm>
              <a:off x="2961668" y="2224884"/>
              <a:ext cx="924911" cy="1371600"/>
            </a:xfrm>
            <a:prstGeom prst="rect">
              <a:avLst/>
            </a:prstGeom>
            <a:pattFill prst="wave">
              <a:fgClr>
                <a:srgbClr val="C00000"/>
              </a:fgClr>
              <a:bgClr>
                <a:schemeClr val="bg1"/>
              </a:bgClr>
            </a:pattFill>
            <a:ln w="1905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14" name="textruta 13"/>
            <p:cNvSpPr txBox="1"/>
            <p:nvPr/>
          </p:nvSpPr>
          <p:spPr>
            <a:xfrm>
              <a:off x="529254" y="4513806"/>
              <a:ext cx="351634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Plats 1            Plats 2        Läroböcker</a:t>
              </a:r>
            </a:p>
          </p:txBody>
        </p:sp>
        <p:sp>
          <p:nvSpPr>
            <p:cNvPr id="21" name="Frihandsfigur 20"/>
            <p:cNvSpPr/>
            <p:nvPr/>
          </p:nvSpPr>
          <p:spPr>
            <a:xfrm>
              <a:off x="1097073" y="2708332"/>
              <a:ext cx="2259724" cy="481172"/>
            </a:xfrm>
            <a:custGeom>
              <a:avLst/>
              <a:gdLst>
                <a:gd name="connsiteX0" fmla="*/ 0 w 2259724"/>
                <a:gd name="connsiteY0" fmla="*/ 481172 h 481172"/>
                <a:gd name="connsiteX1" fmla="*/ 1072055 w 2259724"/>
                <a:gd name="connsiteY1" fmla="*/ 18717 h 481172"/>
                <a:gd name="connsiteX2" fmla="*/ 2259724 w 2259724"/>
                <a:gd name="connsiteY2" fmla="*/ 134330 h 48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9724" h="481172">
                  <a:moveTo>
                    <a:pt x="0" y="481172"/>
                  </a:moveTo>
                  <a:cubicBezTo>
                    <a:pt x="347717" y="278848"/>
                    <a:pt x="695434" y="76524"/>
                    <a:pt x="1072055" y="18717"/>
                  </a:cubicBezTo>
                  <a:cubicBezTo>
                    <a:pt x="1448676" y="-39090"/>
                    <a:pt x="1854200" y="47620"/>
                    <a:pt x="2259724" y="134330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4" name="Frihandsfigur 23"/>
            <p:cNvSpPr/>
            <p:nvPr/>
          </p:nvSpPr>
          <p:spPr>
            <a:xfrm>
              <a:off x="2204804" y="3934851"/>
              <a:ext cx="1129862" cy="240586"/>
            </a:xfrm>
            <a:custGeom>
              <a:avLst/>
              <a:gdLst>
                <a:gd name="connsiteX0" fmla="*/ 0 w 2259724"/>
                <a:gd name="connsiteY0" fmla="*/ 481172 h 481172"/>
                <a:gd name="connsiteX1" fmla="*/ 1072055 w 2259724"/>
                <a:gd name="connsiteY1" fmla="*/ 18717 h 481172"/>
                <a:gd name="connsiteX2" fmla="*/ 2259724 w 2259724"/>
                <a:gd name="connsiteY2" fmla="*/ 134330 h 481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59724" h="481172">
                  <a:moveTo>
                    <a:pt x="0" y="481172"/>
                  </a:moveTo>
                  <a:cubicBezTo>
                    <a:pt x="347717" y="278848"/>
                    <a:pt x="695434" y="76524"/>
                    <a:pt x="1072055" y="18717"/>
                  </a:cubicBezTo>
                  <a:cubicBezTo>
                    <a:pt x="1448676" y="-39090"/>
                    <a:pt x="1854200" y="47620"/>
                    <a:pt x="2259724" y="134330"/>
                  </a:cubicBezTo>
                </a:path>
              </a:pathLst>
            </a:cu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759964" y="2609112"/>
              <a:ext cx="1266693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sv-SE" dirty="0"/>
                <a:t>Tjockaste</a:t>
              </a:r>
            </a:p>
          </p:txBody>
        </p:sp>
        <p:cxnSp>
          <p:nvCxnSpPr>
            <p:cNvPr id="16385" name="Rak pil 16384"/>
            <p:cNvCxnSpPr/>
            <p:nvPr/>
          </p:nvCxnSpPr>
          <p:spPr>
            <a:xfrm>
              <a:off x="4052543" y="2192610"/>
              <a:ext cx="0" cy="2288922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86" name="textruta 16385"/>
            <p:cNvSpPr txBox="1"/>
            <p:nvPr/>
          </p:nvSpPr>
          <p:spPr>
            <a:xfrm rot="5400000">
              <a:off x="3743056" y="315240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160 km</a:t>
              </a:r>
            </a:p>
          </p:txBody>
        </p:sp>
        <p:sp>
          <p:nvSpPr>
            <p:cNvPr id="40" name="textruta 39">
              <a:extLst>
                <a:ext uri="{FF2B5EF4-FFF2-40B4-BE49-F238E27FC236}">
                  <a16:creationId xmlns:a16="http://schemas.microsoft.com/office/drawing/2014/main" id="{C463763C-F3A5-47C9-86BC-A5F3560510AE}"/>
                </a:ext>
              </a:extLst>
            </p:cNvPr>
            <p:cNvSpPr txBox="1"/>
            <p:nvPr/>
          </p:nvSpPr>
          <p:spPr>
            <a:xfrm rot="21216943">
              <a:off x="2131820" y="3867936"/>
              <a:ext cx="1266693" cy="369332"/>
            </a:xfrm>
            <a:prstGeom prst="rect">
              <a:avLst/>
            </a:prstGeom>
            <a:noFill/>
          </p:spPr>
          <p:txBody>
            <a:bodyPr wrap="none" rtlCol="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sv-SE" dirty="0"/>
                <a:t>Tjockaste</a:t>
              </a:r>
            </a:p>
          </p:txBody>
        </p:sp>
      </p:grpSp>
      <p:pic>
        <p:nvPicPr>
          <p:cNvPr id="27" name="Bildobjekt 26">
            <a:extLst>
              <a:ext uri="{FF2B5EF4-FFF2-40B4-BE49-F238E27FC236}">
                <a16:creationId xmlns:a16="http://schemas.microsoft.com/office/drawing/2014/main" id="{1FCAA57C-4DC4-496E-9CFE-6B7CF6ABB2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2974" y="2178245"/>
            <a:ext cx="4374292" cy="45280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7062092"/>
      </p:ext>
    </p:extLst>
  </p:cSld>
  <p:clrMapOvr>
    <a:masterClrMapping/>
  </p:clrMapOvr>
  <p:transition advTm="69288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5" grpId="0"/>
      <p:bldP spid="26" grpId="0" animBg="1"/>
      <p:bldP spid="30" grpId="0"/>
      <p:bldP spid="31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3B516BF-0A6F-4657-900B-3F727F8B5876}"/>
              </a:ext>
            </a:extLst>
          </p:cNvPr>
          <p:cNvSpPr/>
          <p:nvPr/>
        </p:nvSpPr>
        <p:spPr>
          <a:xfrm>
            <a:off x="5040630" y="645160"/>
            <a:ext cx="7151370" cy="621284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4346" name="Bildobjekt 14345">
            <a:extLst>
              <a:ext uri="{FF2B5EF4-FFF2-40B4-BE49-F238E27FC236}">
                <a16:creationId xmlns:a16="http://schemas.microsoft.com/office/drawing/2014/main" id="{31DA937C-6FFF-41CD-A7F1-A09C781B8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560" y="1091500"/>
            <a:ext cx="2870692" cy="1908000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E0C29BC2-2456-49DE-85CF-52D8711144AB}"/>
              </a:ext>
            </a:extLst>
          </p:cNvPr>
          <p:cNvSpPr txBox="1"/>
          <p:nvPr/>
        </p:nvSpPr>
        <p:spPr>
          <a:xfrm>
            <a:off x="8215862" y="1056752"/>
            <a:ext cx="468645" cy="615553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2.</a:t>
            </a:r>
          </a:p>
        </p:txBody>
      </p:sp>
      <p:sp>
        <p:nvSpPr>
          <p:cNvPr id="14338" name="Rubrik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Metoder för ung jord</a:t>
            </a:r>
          </a:p>
        </p:txBody>
      </p:sp>
      <p:pic>
        <p:nvPicPr>
          <p:cNvPr id="14342" name="Bildobjekt 14341">
            <a:extLst>
              <a:ext uri="{FF2B5EF4-FFF2-40B4-BE49-F238E27FC236}">
                <a16:creationId xmlns:a16="http://schemas.microsoft.com/office/drawing/2014/main" id="{914FCFAA-3205-4D08-BCB2-BE6BF677A1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57226" y="729767"/>
            <a:ext cx="2877847" cy="19080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E68C1D14-55C6-4B11-9460-281388E9CDCE}"/>
              </a:ext>
            </a:extLst>
          </p:cNvPr>
          <p:cNvSpPr txBox="1"/>
          <p:nvPr/>
        </p:nvSpPr>
        <p:spPr>
          <a:xfrm>
            <a:off x="5157226" y="683286"/>
            <a:ext cx="468645" cy="615553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1.</a:t>
            </a:r>
          </a:p>
        </p:txBody>
      </p:sp>
      <p:pic>
        <p:nvPicPr>
          <p:cNvPr id="14348" name="Bildobjekt 14347">
            <a:extLst>
              <a:ext uri="{FF2B5EF4-FFF2-40B4-BE49-F238E27FC236}">
                <a16:creationId xmlns:a16="http://schemas.microsoft.com/office/drawing/2014/main" id="{AE6DB321-CB72-4995-B152-8D367A595F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7226" y="2787125"/>
            <a:ext cx="2875144" cy="1908000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6149E4B3-4560-4655-8BC7-5C2AEDB4C313}"/>
              </a:ext>
            </a:extLst>
          </p:cNvPr>
          <p:cNvSpPr txBox="1"/>
          <p:nvPr/>
        </p:nvSpPr>
        <p:spPr>
          <a:xfrm>
            <a:off x="5157226" y="2724778"/>
            <a:ext cx="468645" cy="615553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3.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D36B14A-097F-4D8A-8935-02CE706CEE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7226" y="4844483"/>
            <a:ext cx="2438742" cy="1908000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FF96E9D2-5066-41E6-95AA-2418E4487469}"/>
              </a:ext>
            </a:extLst>
          </p:cNvPr>
          <p:cNvSpPr txBox="1"/>
          <p:nvPr/>
        </p:nvSpPr>
        <p:spPr>
          <a:xfrm>
            <a:off x="5157226" y="6160162"/>
            <a:ext cx="468645" cy="615553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5.</a:t>
            </a:r>
          </a:p>
        </p:txBody>
      </p:sp>
      <p:pic>
        <p:nvPicPr>
          <p:cNvPr id="14344" name="Bildobjekt 14343">
            <a:extLst>
              <a:ext uri="{FF2B5EF4-FFF2-40B4-BE49-F238E27FC236}">
                <a16:creationId xmlns:a16="http://schemas.microsoft.com/office/drawing/2014/main" id="{5381840A-8238-433B-BAA9-3230BC7A4A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99143" y="4844483"/>
            <a:ext cx="4096688" cy="1908000"/>
          </a:xfrm>
          <a:prstGeom prst="rect">
            <a:avLst/>
          </a:prstGeom>
        </p:spPr>
      </p:pic>
      <p:sp>
        <p:nvSpPr>
          <p:cNvPr id="18" name="textruta 17">
            <a:extLst>
              <a:ext uri="{FF2B5EF4-FFF2-40B4-BE49-F238E27FC236}">
                <a16:creationId xmlns:a16="http://schemas.microsoft.com/office/drawing/2014/main" id="{E1BDC9B4-73A5-435E-8398-5445D2EC2207}"/>
              </a:ext>
            </a:extLst>
          </p:cNvPr>
          <p:cNvSpPr txBox="1"/>
          <p:nvPr/>
        </p:nvSpPr>
        <p:spPr>
          <a:xfrm>
            <a:off x="11488613" y="4805309"/>
            <a:ext cx="468645" cy="615553"/>
          </a:xfrm>
          <a:prstGeom prst="rect">
            <a:avLst/>
          </a:prstGeom>
          <a:noFill/>
        </p:spPr>
        <p:txBody>
          <a:bodyPr wrap="none" lIns="72000" tIns="0" rIns="0" bIns="0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6.</a:t>
            </a:r>
          </a:p>
        </p:txBody>
      </p:sp>
      <p:pic>
        <p:nvPicPr>
          <p:cNvPr id="14340" name="Bildobjekt 14339">
            <a:extLst>
              <a:ext uri="{FF2B5EF4-FFF2-40B4-BE49-F238E27FC236}">
                <a16:creationId xmlns:a16="http://schemas.microsoft.com/office/drawing/2014/main" id="{781BA727-6532-42C5-B29D-3B3CA940F4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7560" y="3168521"/>
            <a:ext cx="2866505" cy="1908000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FF948499-CF45-46B1-A4DF-0FF81607EC30}"/>
              </a:ext>
            </a:extLst>
          </p:cNvPr>
          <p:cNvSpPr txBox="1"/>
          <p:nvPr/>
        </p:nvSpPr>
        <p:spPr>
          <a:xfrm>
            <a:off x="10551099" y="3126709"/>
            <a:ext cx="580608" cy="615553"/>
          </a:xfrm>
          <a:prstGeom prst="rect">
            <a:avLst/>
          </a:prstGeom>
          <a:noFill/>
        </p:spPr>
        <p:txBody>
          <a:bodyPr wrap="square" lIns="72000" tIns="0" rIns="0" bIns="0" rtlCol="0">
            <a:spAutoFit/>
          </a:bodyPr>
          <a:lstStyle/>
          <a:p>
            <a:r>
              <a:rPr lang="sv-SE" sz="4000" b="1" dirty="0">
                <a:solidFill>
                  <a:srgbClr val="FFFF00"/>
                </a:solidFill>
              </a:rPr>
              <a:t>4.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729811AD-EDA0-4098-9800-35705FBAA859}"/>
              </a:ext>
            </a:extLst>
          </p:cNvPr>
          <p:cNvSpPr txBox="1"/>
          <p:nvPr/>
        </p:nvSpPr>
        <p:spPr>
          <a:xfrm>
            <a:off x="0" y="647701"/>
            <a:ext cx="4902926" cy="5538403"/>
          </a:xfrm>
          <a:prstGeom prst="rect">
            <a:avLst/>
          </a:prstGeom>
          <a:noFill/>
        </p:spPr>
        <p:txBody>
          <a:bodyPr wrap="square" lIns="216000" tIns="28800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/>
              <a:t>Erosion</a:t>
            </a:r>
            <a:endParaRPr lang="sv-SE" sz="2400" dirty="0">
              <a:highlight>
                <a:srgbClr val="FFFF00"/>
              </a:highlight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Jordmagnetiska fältets minskning</a:t>
            </a:r>
            <a:endParaRPr lang="sv-SE" sz="1400" dirty="0"/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Kortperiodiska kometer</a:t>
            </a:r>
            <a:endParaRPr lang="sv-SE" sz="2400" dirty="0">
              <a:highlight>
                <a:srgbClr val="FFFF00"/>
              </a:highlight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Månens avstånd</a:t>
            </a:r>
            <a:endParaRPr lang="sv-SE" sz="2400" dirty="0">
              <a:highlight>
                <a:srgbClr val="FFFF00"/>
              </a:highlight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Biologiskt materials nedbrytning</a:t>
            </a:r>
            <a:endParaRPr lang="sv-SE" sz="2400" dirty="0">
              <a:highlight>
                <a:srgbClr val="FFFF00"/>
              </a:highlight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/>
              <a:t>Geologiska processer går fort</a:t>
            </a:r>
          </a:p>
          <a:p>
            <a:pPr marL="803275" lvl="1" indent="-347663">
              <a:buFont typeface="+mj-lt"/>
              <a:buAutoNum type="arabicPeriod"/>
            </a:pPr>
            <a:r>
              <a:rPr lang="sv-SE" sz="2400" dirty="0"/>
              <a:t>Niagarafallens erosion</a:t>
            </a:r>
            <a:endParaRPr lang="sv-SE" sz="2400" dirty="0">
              <a:highlight>
                <a:srgbClr val="FFFF00"/>
              </a:highlight>
            </a:endParaRPr>
          </a:p>
          <a:p>
            <a:pPr marL="803275" lvl="1" indent="-347663">
              <a:buFont typeface="+mj-lt"/>
              <a:buAutoNum type="arabicPeriod"/>
            </a:pPr>
            <a:r>
              <a:rPr lang="sv-SE" sz="2400" dirty="0"/>
              <a:t>Floddeltan</a:t>
            </a:r>
            <a:endParaRPr lang="sv-SE" sz="2400" dirty="0">
              <a:highlight>
                <a:srgbClr val="FFFF00"/>
              </a:highlight>
            </a:endParaRPr>
          </a:p>
          <a:p>
            <a:pPr marL="803275" lvl="1" indent="-347663">
              <a:buFont typeface="+mj-lt"/>
              <a:buAutoNum type="arabicPeriod"/>
            </a:pPr>
            <a:r>
              <a:rPr lang="sv-SE" sz="2400" dirty="0"/>
              <a:t>Droppstensformationer</a:t>
            </a:r>
            <a:endParaRPr lang="sv-SE" sz="2400" dirty="0">
              <a:highlight>
                <a:srgbClr val="FFFF00"/>
              </a:highlight>
            </a:endParaRPr>
          </a:p>
          <a:p>
            <a:pPr marL="803275" lvl="1" indent="-347663">
              <a:buFont typeface="+mj-lt"/>
              <a:buAutoNum type="arabicPeriod"/>
            </a:pPr>
            <a:r>
              <a:rPr lang="sv-SE" sz="2400" dirty="0"/>
              <a:t>Korallrev</a:t>
            </a:r>
            <a:endParaRPr lang="sv-SE" sz="2400" dirty="0">
              <a:highlight>
                <a:srgbClr val="FFFF00"/>
              </a:highlight>
            </a:endParaRPr>
          </a:p>
          <a:p>
            <a:pPr marL="803275" lvl="1" indent="-347663">
              <a:buFont typeface="+mj-lt"/>
              <a:buAutoNum type="arabicPeriod"/>
            </a:pPr>
            <a:r>
              <a:rPr lang="sv-SE" sz="2400" dirty="0"/>
              <a:t>Kol och olja</a:t>
            </a:r>
            <a:endParaRPr lang="sv-SE" sz="2400" dirty="0">
              <a:highlight>
                <a:srgbClr val="FFFF00"/>
              </a:highlight>
            </a:endParaRPr>
          </a:p>
          <a:p>
            <a:pPr marL="803275" lvl="1" indent="-347663">
              <a:buFont typeface="+mj-lt"/>
              <a:buAutoNum type="arabicPeriod"/>
            </a:pPr>
            <a:r>
              <a:rPr lang="sv-SE" sz="2400" dirty="0"/>
              <a:t>Kustlinjen vid Beachy Head</a:t>
            </a:r>
            <a:endParaRPr lang="sv-SE" sz="2400" dirty="0">
              <a:highlight>
                <a:srgbClr val="FFFF00"/>
              </a:highligh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599125"/>
      </p:ext>
    </p:extLst>
  </p:cSld>
  <p:clrMapOvr>
    <a:masterClrMapping/>
  </p:clrMapOvr>
  <p:transition advTm="59079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5" grpId="0"/>
      <p:bldP spid="15" grpId="0"/>
      <p:bldP spid="17" grpId="0"/>
      <p:bldP spid="18" grpId="0"/>
      <p:bldP spid="16" grpId="0"/>
      <p:bldP spid="4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Bildobjekt 87">
            <a:extLst>
              <a:ext uri="{FF2B5EF4-FFF2-40B4-BE49-F238E27FC236}">
                <a16:creationId xmlns:a16="http://schemas.microsoft.com/office/drawing/2014/main" id="{BDEFBAED-A524-4C8C-8992-F3622BBDB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964264"/>
            <a:ext cx="12192000" cy="1808703"/>
          </a:xfrm>
          <a:prstGeom prst="rect">
            <a:avLst/>
          </a:prstGeom>
        </p:spPr>
      </p:pic>
      <p:sp>
        <p:nvSpPr>
          <p:cNvPr id="81" name="Rektangel 80">
            <a:extLst>
              <a:ext uri="{FF2B5EF4-FFF2-40B4-BE49-F238E27FC236}">
                <a16:creationId xmlns:a16="http://schemas.microsoft.com/office/drawing/2014/main" id="{14FE1A93-06DB-49D5-9CAB-B717E61F55DA}"/>
              </a:ext>
            </a:extLst>
          </p:cNvPr>
          <p:cNvSpPr/>
          <p:nvPr/>
        </p:nvSpPr>
        <p:spPr>
          <a:xfrm>
            <a:off x="1" y="4501662"/>
            <a:ext cx="12192000" cy="23563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7B3C8633-0A81-4D77-9E1A-D7B779EB1CCE}"/>
              </a:ext>
            </a:extLst>
          </p:cNvPr>
          <p:cNvSpPr/>
          <p:nvPr/>
        </p:nvSpPr>
        <p:spPr>
          <a:xfrm>
            <a:off x="0" y="4035420"/>
            <a:ext cx="12192000" cy="793755"/>
          </a:xfrm>
          <a:custGeom>
            <a:avLst/>
            <a:gdLst>
              <a:gd name="connsiteX0" fmla="*/ 0 w 12192000"/>
              <a:gd name="connsiteY0" fmla="*/ 0 h 793755"/>
              <a:gd name="connsiteX1" fmla="*/ 799253 w 12192000"/>
              <a:gd name="connsiteY1" fmla="*/ 0 h 793755"/>
              <a:gd name="connsiteX2" fmla="*/ 1720427 w 12192000"/>
              <a:gd name="connsiteY2" fmla="*/ 0 h 793755"/>
              <a:gd name="connsiteX3" fmla="*/ 2032000 w 12192000"/>
              <a:gd name="connsiteY3" fmla="*/ 0 h 793755"/>
              <a:gd name="connsiteX4" fmla="*/ 2343573 w 12192000"/>
              <a:gd name="connsiteY4" fmla="*/ 0 h 793755"/>
              <a:gd name="connsiteX5" fmla="*/ 2777067 w 12192000"/>
              <a:gd name="connsiteY5" fmla="*/ 0 h 793755"/>
              <a:gd name="connsiteX6" fmla="*/ 3454400 w 12192000"/>
              <a:gd name="connsiteY6" fmla="*/ 0 h 793755"/>
              <a:gd name="connsiteX7" fmla="*/ 4131733 w 12192000"/>
              <a:gd name="connsiteY7" fmla="*/ 0 h 793755"/>
              <a:gd name="connsiteX8" fmla="*/ 4565227 w 12192000"/>
              <a:gd name="connsiteY8" fmla="*/ 0 h 793755"/>
              <a:gd name="connsiteX9" fmla="*/ 5242560 w 12192000"/>
              <a:gd name="connsiteY9" fmla="*/ 0 h 793755"/>
              <a:gd name="connsiteX10" fmla="*/ 6041813 w 12192000"/>
              <a:gd name="connsiteY10" fmla="*/ 0 h 793755"/>
              <a:gd name="connsiteX11" fmla="*/ 6719147 w 12192000"/>
              <a:gd name="connsiteY11" fmla="*/ 0 h 793755"/>
              <a:gd name="connsiteX12" fmla="*/ 7518400 w 12192000"/>
              <a:gd name="connsiteY12" fmla="*/ 0 h 793755"/>
              <a:gd name="connsiteX13" fmla="*/ 7829973 w 12192000"/>
              <a:gd name="connsiteY13" fmla="*/ 0 h 793755"/>
              <a:gd name="connsiteX14" fmla="*/ 8751147 w 12192000"/>
              <a:gd name="connsiteY14" fmla="*/ 0 h 793755"/>
              <a:gd name="connsiteX15" fmla="*/ 9306560 w 12192000"/>
              <a:gd name="connsiteY15" fmla="*/ 0 h 793755"/>
              <a:gd name="connsiteX16" fmla="*/ 10105813 w 12192000"/>
              <a:gd name="connsiteY16" fmla="*/ 0 h 793755"/>
              <a:gd name="connsiteX17" fmla="*/ 10417387 w 12192000"/>
              <a:gd name="connsiteY17" fmla="*/ 0 h 793755"/>
              <a:gd name="connsiteX18" fmla="*/ 11094720 w 12192000"/>
              <a:gd name="connsiteY18" fmla="*/ 0 h 793755"/>
              <a:gd name="connsiteX19" fmla="*/ 11406293 w 12192000"/>
              <a:gd name="connsiteY19" fmla="*/ 0 h 793755"/>
              <a:gd name="connsiteX20" fmla="*/ 12192000 w 12192000"/>
              <a:gd name="connsiteY20" fmla="*/ 0 h 793755"/>
              <a:gd name="connsiteX21" fmla="*/ 12192000 w 12192000"/>
              <a:gd name="connsiteY21" fmla="*/ 388940 h 793755"/>
              <a:gd name="connsiteX22" fmla="*/ 12192000 w 12192000"/>
              <a:gd name="connsiteY22" fmla="*/ 793755 h 793755"/>
              <a:gd name="connsiteX23" fmla="*/ 11880427 w 12192000"/>
              <a:gd name="connsiteY23" fmla="*/ 793755 h 793755"/>
              <a:gd name="connsiteX24" fmla="*/ 11325013 w 12192000"/>
              <a:gd name="connsiteY24" fmla="*/ 793755 h 793755"/>
              <a:gd name="connsiteX25" fmla="*/ 10403840 w 12192000"/>
              <a:gd name="connsiteY25" fmla="*/ 793755 h 793755"/>
              <a:gd name="connsiteX26" fmla="*/ 9726507 w 12192000"/>
              <a:gd name="connsiteY26" fmla="*/ 793755 h 793755"/>
              <a:gd name="connsiteX27" fmla="*/ 9171093 w 12192000"/>
              <a:gd name="connsiteY27" fmla="*/ 793755 h 793755"/>
              <a:gd name="connsiteX28" fmla="*/ 8859520 w 12192000"/>
              <a:gd name="connsiteY28" fmla="*/ 793755 h 793755"/>
              <a:gd name="connsiteX29" fmla="*/ 8304107 w 12192000"/>
              <a:gd name="connsiteY29" fmla="*/ 793755 h 793755"/>
              <a:gd name="connsiteX30" fmla="*/ 7992533 w 12192000"/>
              <a:gd name="connsiteY30" fmla="*/ 793755 h 793755"/>
              <a:gd name="connsiteX31" fmla="*/ 7315200 w 12192000"/>
              <a:gd name="connsiteY31" fmla="*/ 793755 h 793755"/>
              <a:gd name="connsiteX32" fmla="*/ 6759787 w 12192000"/>
              <a:gd name="connsiteY32" fmla="*/ 793755 h 793755"/>
              <a:gd name="connsiteX33" fmla="*/ 6326293 w 12192000"/>
              <a:gd name="connsiteY33" fmla="*/ 793755 h 793755"/>
              <a:gd name="connsiteX34" fmla="*/ 6014720 w 12192000"/>
              <a:gd name="connsiteY34" fmla="*/ 793755 h 793755"/>
              <a:gd name="connsiteX35" fmla="*/ 5215467 w 12192000"/>
              <a:gd name="connsiteY35" fmla="*/ 793755 h 793755"/>
              <a:gd name="connsiteX36" fmla="*/ 4903893 w 12192000"/>
              <a:gd name="connsiteY36" fmla="*/ 793755 h 793755"/>
              <a:gd name="connsiteX37" fmla="*/ 4104640 w 12192000"/>
              <a:gd name="connsiteY37" fmla="*/ 793755 h 793755"/>
              <a:gd name="connsiteX38" fmla="*/ 3671147 w 12192000"/>
              <a:gd name="connsiteY38" fmla="*/ 793755 h 793755"/>
              <a:gd name="connsiteX39" fmla="*/ 3359573 w 12192000"/>
              <a:gd name="connsiteY39" fmla="*/ 793755 h 793755"/>
              <a:gd name="connsiteX40" fmla="*/ 2560320 w 12192000"/>
              <a:gd name="connsiteY40" fmla="*/ 793755 h 793755"/>
              <a:gd name="connsiteX41" fmla="*/ 1882987 w 12192000"/>
              <a:gd name="connsiteY41" fmla="*/ 793755 h 793755"/>
              <a:gd name="connsiteX42" fmla="*/ 1327573 w 12192000"/>
              <a:gd name="connsiteY42" fmla="*/ 793755 h 793755"/>
              <a:gd name="connsiteX43" fmla="*/ 0 w 12192000"/>
              <a:gd name="connsiteY43" fmla="*/ 793755 h 793755"/>
              <a:gd name="connsiteX44" fmla="*/ 0 w 12192000"/>
              <a:gd name="connsiteY44" fmla="*/ 420690 h 793755"/>
              <a:gd name="connsiteX45" fmla="*/ 0 w 12192000"/>
              <a:gd name="connsiteY45" fmla="*/ 0 h 79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2192000" h="793755" fill="none" extrusionOk="0">
                <a:moveTo>
                  <a:pt x="0" y="0"/>
                </a:moveTo>
                <a:cubicBezTo>
                  <a:pt x="367886" y="1245"/>
                  <a:pt x="495880" y="-6137"/>
                  <a:pt x="799253" y="0"/>
                </a:cubicBezTo>
                <a:cubicBezTo>
                  <a:pt x="1102626" y="6137"/>
                  <a:pt x="1418847" y="-7865"/>
                  <a:pt x="1720427" y="0"/>
                </a:cubicBezTo>
                <a:cubicBezTo>
                  <a:pt x="2022007" y="7865"/>
                  <a:pt x="1897739" y="-10873"/>
                  <a:pt x="2032000" y="0"/>
                </a:cubicBezTo>
                <a:cubicBezTo>
                  <a:pt x="2166261" y="10873"/>
                  <a:pt x="2266901" y="-13158"/>
                  <a:pt x="2343573" y="0"/>
                </a:cubicBezTo>
                <a:cubicBezTo>
                  <a:pt x="2420245" y="13158"/>
                  <a:pt x="2655314" y="-7102"/>
                  <a:pt x="2777067" y="0"/>
                </a:cubicBezTo>
                <a:cubicBezTo>
                  <a:pt x="2898820" y="7102"/>
                  <a:pt x="3140163" y="-7184"/>
                  <a:pt x="3454400" y="0"/>
                </a:cubicBezTo>
                <a:cubicBezTo>
                  <a:pt x="3768637" y="7184"/>
                  <a:pt x="3840669" y="-29174"/>
                  <a:pt x="4131733" y="0"/>
                </a:cubicBezTo>
                <a:cubicBezTo>
                  <a:pt x="4422797" y="29174"/>
                  <a:pt x="4363659" y="20579"/>
                  <a:pt x="4565227" y="0"/>
                </a:cubicBezTo>
                <a:cubicBezTo>
                  <a:pt x="4766795" y="-20579"/>
                  <a:pt x="5013350" y="17447"/>
                  <a:pt x="5242560" y="0"/>
                </a:cubicBezTo>
                <a:cubicBezTo>
                  <a:pt x="5471770" y="-17447"/>
                  <a:pt x="5841263" y="5584"/>
                  <a:pt x="6041813" y="0"/>
                </a:cubicBezTo>
                <a:cubicBezTo>
                  <a:pt x="6242363" y="-5584"/>
                  <a:pt x="6421017" y="-25005"/>
                  <a:pt x="6719147" y="0"/>
                </a:cubicBezTo>
                <a:cubicBezTo>
                  <a:pt x="7017277" y="25005"/>
                  <a:pt x="7165912" y="-23204"/>
                  <a:pt x="7518400" y="0"/>
                </a:cubicBezTo>
                <a:cubicBezTo>
                  <a:pt x="7870888" y="23204"/>
                  <a:pt x="7692960" y="3621"/>
                  <a:pt x="7829973" y="0"/>
                </a:cubicBezTo>
                <a:cubicBezTo>
                  <a:pt x="7966986" y="-3621"/>
                  <a:pt x="8315346" y="-41708"/>
                  <a:pt x="8751147" y="0"/>
                </a:cubicBezTo>
                <a:cubicBezTo>
                  <a:pt x="9186948" y="41708"/>
                  <a:pt x="9143939" y="24601"/>
                  <a:pt x="9306560" y="0"/>
                </a:cubicBezTo>
                <a:cubicBezTo>
                  <a:pt x="9469181" y="-24601"/>
                  <a:pt x="9924754" y="-30134"/>
                  <a:pt x="10105813" y="0"/>
                </a:cubicBezTo>
                <a:cubicBezTo>
                  <a:pt x="10286872" y="30134"/>
                  <a:pt x="10305959" y="10225"/>
                  <a:pt x="10417387" y="0"/>
                </a:cubicBezTo>
                <a:cubicBezTo>
                  <a:pt x="10528815" y="-10225"/>
                  <a:pt x="10811222" y="-25085"/>
                  <a:pt x="11094720" y="0"/>
                </a:cubicBezTo>
                <a:cubicBezTo>
                  <a:pt x="11378218" y="25085"/>
                  <a:pt x="11266464" y="-5028"/>
                  <a:pt x="11406293" y="0"/>
                </a:cubicBezTo>
                <a:cubicBezTo>
                  <a:pt x="11546122" y="5028"/>
                  <a:pt x="12010272" y="7134"/>
                  <a:pt x="12192000" y="0"/>
                </a:cubicBezTo>
                <a:cubicBezTo>
                  <a:pt x="12200165" y="192135"/>
                  <a:pt x="12205170" y="223084"/>
                  <a:pt x="12192000" y="388940"/>
                </a:cubicBezTo>
                <a:cubicBezTo>
                  <a:pt x="12178830" y="554796"/>
                  <a:pt x="12178808" y="645790"/>
                  <a:pt x="12192000" y="793755"/>
                </a:cubicBezTo>
                <a:cubicBezTo>
                  <a:pt x="12101585" y="806610"/>
                  <a:pt x="11977927" y="787561"/>
                  <a:pt x="11880427" y="793755"/>
                </a:cubicBezTo>
                <a:cubicBezTo>
                  <a:pt x="11782927" y="799949"/>
                  <a:pt x="11455443" y="785538"/>
                  <a:pt x="11325013" y="793755"/>
                </a:cubicBezTo>
                <a:cubicBezTo>
                  <a:pt x="11194583" y="801972"/>
                  <a:pt x="10716388" y="790005"/>
                  <a:pt x="10403840" y="793755"/>
                </a:cubicBezTo>
                <a:cubicBezTo>
                  <a:pt x="10091292" y="797505"/>
                  <a:pt x="9986049" y="811982"/>
                  <a:pt x="9726507" y="793755"/>
                </a:cubicBezTo>
                <a:cubicBezTo>
                  <a:pt x="9466965" y="775528"/>
                  <a:pt x="9384160" y="818747"/>
                  <a:pt x="9171093" y="793755"/>
                </a:cubicBezTo>
                <a:cubicBezTo>
                  <a:pt x="8958026" y="768763"/>
                  <a:pt x="8942596" y="806459"/>
                  <a:pt x="8859520" y="793755"/>
                </a:cubicBezTo>
                <a:cubicBezTo>
                  <a:pt x="8776444" y="781051"/>
                  <a:pt x="8448544" y="785445"/>
                  <a:pt x="8304107" y="793755"/>
                </a:cubicBezTo>
                <a:cubicBezTo>
                  <a:pt x="8159670" y="802065"/>
                  <a:pt x="8070515" y="782541"/>
                  <a:pt x="7992533" y="793755"/>
                </a:cubicBezTo>
                <a:cubicBezTo>
                  <a:pt x="7914551" y="804969"/>
                  <a:pt x="7624469" y="826275"/>
                  <a:pt x="7315200" y="793755"/>
                </a:cubicBezTo>
                <a:cubicBezTo>
                  <a:pt x="7005931" y="761235"/>
                  <a:pt x="6964489" y="780242"/>
                  <a:pt x="6759787" y="793755"/>
                </a:cubicBezTo>
                <a:cubicBezTo>
                  <a:pt x="6555085" y="807268"/>
                  <a:pt x="6450567" y="788684"/>
                  <a:pt x="6326293" y="793755"/>
                </a:cubicBezTo>
                <a:cubicBezTo>
                  <a:pt x="6202019" y="798826"/>
                  <a:pt x="6167283" y="781312"/>
                  <a:pt x="6014720" y="793755"/>
                </a:cubicBezTo>
                <a:cubicBezTo>
                  <a:pt x="5862157" y="806198"/>
                  <a:pt x="5401899" y="819111"/>
                  <a:pt x="5215467" y="793755"/>
                </a:cubicBezTo>
                <a:cubicBezTo>
                  <a:pt x="5029035" y="768399"/>
                  <a:pt x="5034719" y="800220"/>
                  <a:pt x="4903893" y="793755"/>
                </a:cubicBezTo>
                <a:cubicBezTo>
                  <a:pt x="4773067" y="787290"/>
                  <a:pt x="4426912" y="808385"/>
                  <a:pt x="4104640" y="793755"/>
                </a:cubicBezTo>
                <a:cubicBezTo>
                  <a:pt x="3782368" y="779125"/>
                  <a:pt x="3773990" y="813316"/>
                  <a:pt x="3671147" y="793755"/>
                </a:cubicBezTo>
                <a:cubicBezTo>
                  <a:pt x="3568304" y="774194"/>
                  <a:pt x="3442907" y="795976"/>
                  <a:pt x="3359573" y="793755"/>
                </a:cubicBezTo>
                <a:cubicBezTo>
                  <a:pt x="3276239" y="791534"/>
                  <a:pt x="2871824" y="783222"/>
                  <a:pt x="2560320" y="793755"/>
                </a:cubicBezTo>
                <a:cubicBezTo>
                  <a:pt x="2248816" y="804288"/>
                  <a:pt x="2053252" y="769659"/>
                  <a:pt x="1882987" y="793755"/>
                </a:cubicBezTo>
                <a:cubicBezTo>
                  <a:pt x="1712722" y="817851"/>
                  <a:pt x="1603622" y="771560"/>
                  <a:pt x="1327573" y="793755"/>
                </a:cubicBezTo>
                <a:cubicBezTo>
                  <a:pt x="1051524" y="815950"/>
                  <a:pt x="600647" y="770712"/>
                  <a:pt x="0" y="793755"/>
                </a:cubicBezTo>
                <a:cubicBezTo>
                  <a:pt x="-3542" y="645940"/>
                  <a:pt x="-9756" y="579074"/>
                  <a:pt x="0" y="420690"/>
                </a:cubicBezTo>
                <a:cubicBezTo>
                  <a:pt x="9756" y="262307"/>
                  <a:pt x="-14949" y="97294"/>
                  <a:pt x="0" y="0"/>
                </a:cubicBezTo>
                <a:close/>
              </a:path>
              <a:path w="12192000" h="793755" stroke="0" extrusionOk="0">
                <a:moveTo>
                  <a:pt x="0" y="0"/>
                </a:moveTo>
                <a:cubicBezTo>
                  <a:pt x="375353" y="1038"/>
                  <a:pt x="591933" y="2048"/>
                  <a:pt x="799253" y="0"/>
                </a:cubicBezTo>
                <a:cubicBezTo>
                  <a:pt x="1006573" y="-2048"/>
                  <a:pt x="1174325" y="-8195"/>
                  <a:pt x="1354667" y="0"/>
                </a:cubicBezTo>
                <a:cubicBezTo>
                  <a:pt x="1535009" y="8195"/>
                  <a:pt x="1855823" y="8649"/>
                  <a:pt x="2032000" y="0"/>
                </a:cubicBezTo>
                <a:cubicBezTo>
                  <a:pt x="2208177" y="-8649"/>
                  <a:pt x="2679923" y="-35019"/>
                  <a:pt x="2953173" y="0"/>
                </a:cubicBezTo>
                <a:cubicBezTo>
                  <a:pt x="3226423" y="35019"/>
                  <a:pt x="3383667" y="17220"/>
                  <a:pt x="3752427" y="0"/>
                </a:cubicBezTo>
                <a:cubicBezTo>
                  <a:pt x="4121187" y="-17220"/>
                  <a:pt x="4138826" y="-17504"/>
                  <a:pt x="4307840" y="0"/>
                </a:cubicBezTo>
                <a:cubicBezTo>
                  <a:pt x="4476854" y="17504"/>
                  <a:pt x="4854151" y="42405"/>
                  <a:pt x="5229013" y="0"/>
                </a:cubicBezTo>
                <a:cubicBezTo>
                  <a:pt x="5603875" y="-42405"/>
                  <a:pt x="5527423" y="-1856"/>
                  <a:pt x="5784427" y="0"/>
                </a:cubicBezTo>
                <a:cubicBezTo>
                  <a:pt x="6041431" y="1856"/>
                  <a:pt x="6247301" y="17787"/>
                  <a:pt x="6461760" y="0"/>
                </a:cubicBezTo>
                <a:cubicBezTo>
                  <a:pt x="6676219" y="-17787"/>
                  <a:pt x="6685914" y="-12860"/>
                  <a:pt x="6773333" y="0"/>
                </a:cubicBezTo>
                <a:cubicBezTo>
                  <a:pt x="6860752" y="12860"/>
                  <a:pt x="7162708" y="-23697"/>
                  <a:pt x="7450667" y="0"/>
                </a:cubicBezTo>
                <a:cubicBezTo>
                  <a:pt x="7738626" y="23697"/>
                  <a:pt x="7701484" y="-11047"/>
                  <a:pt x="7884160" y="0"/>
                </a:cubicBezTo>
                <a:cubicBezTo>
                  <a:pt x="8066836" y="11047"/>
                  <a:pt x="8104808" y="-18139"/>
                  <a:pt x="8317653" y="0"/>
                </a:cubicBezTo>
                <a:cubicBezTo>
                  <a:pt x="8530498" y="18139"/>
                  <a:pt x="8858937" y="-13463"/>
                  <a:pt x="9116907" y="0"/>
                </a:cubicBezTo>
                <a:cubicBezTo>
                  <a:pt x="9374877" y="13463"/>
                  <a:pt x="9439409" y="-26656"/>
                  <a:pt x="9672320" y="0"/>
                </a:cubicBezTo>
                <a:cubicBezTo>
                  <a:pt x="9905231" y="26656"/>
                  <a:pt x="10086853" y="-7754"/>
                  <a:pt x="10227733" y="0"/>
                </a:cubicBezTo>
                <a:cubicBezTo>
                  <a:pt x="10368613" y="7754"/>
                  <a:pt x="10524999" y="15744"/>
                  <a:pt x="10661227" y="0"/>
                </a:cubicBezTo>
                <a:cubicBezTo>
                  <a:pt x="10797455" y="-15744"/>
                  <a:pt x="10856952" y="11831"/>
                  <a:pt x="10972800" y="0"/>
                </a:cubicBezTo>
                <a:cubicBezTo>
                  <a:pt x="11088648" y="-11831"/>
                  <a:pt x="11621099" y="-12887"/>
                  <a:pt x="12192000" y="0"/>
                </a:cubicBezTo>
                <a:cubicBezTo>
                  <a:pt x="12211374" y="151608"/>
                  <a:pt x="12176090" y="290335"/>
                  <a:pt x="12192000" y="412753"/>
                </a:cubicBezTo>
                <a:cubicBezTo>
                  <a:pt x="12207910" y="535171"/>
                  <a:pt x="12203612" y="603991"/>
                  <a:pt x="12192000" y="793755"/>
                </a:cubicBezTo>
                <a:cubicBezTo>
                  <a:pt x="11887936" y="789072"/>
                  <a:pt x="11785120" y="801125"/>
                  <a:pt x="11514667" y="793755"/>
                </a:cubicBezTo>
                <a:cubicBezTo>
                  <a:pt x="11244214" y="786385"/>
                  <a:pt x="11293137" y="803729"/>
                  <a:pt x="11203093" y="793755"/>
                </a:cubicBezTo>
                <a:cubicBezTo>
                  <a:pt x="11113049" y="783781"/>
                  <a:pt x="10847379" y="813053"/>
                  <a:pt x="10525760" y="793755"/>
                </a:cubicBezTo>
                <a:cubicBezTo>
                  <a:pt x="10204141" y="774457"/>
                  <a:pt x="10307852" y="787262"/>
                  <a:pt x="10214187" y="793755"/>
                </a:cubicBezTo>
                <a:cubicBezTo>
                  <a:pt x="10120522" y="800248"/>
                  <a:pt x="9737844" y="750516"/>
                  <a:pt x="9293013" y="793755"/>
                </a:cubicBezTo>
                <a:cubicBezTo>
                  <a:pt x="8848182" y="836994"/>
                  <a:pt x="8647153" y="821642"/>
                  <a:pt x="8371840" y="793755"/>
                </a:cubicBezTo>
                <a:cubicBezTo>
                  <a:pt x="8096527" y="765868"/>
                  <a:pt x="8158847" y="779696"/>
                  <a:pt x="8060267" y="793755"/>
                </a:cubicBezTo>
                <a:cubicBezTo>
                  <a:pt x="7961687" y="807814"/>
                  <a:pt x="7690322" y="789544"/>
                  <a:pt x="7382933" y="793755"/>
                </a:cubicBezTo>
                <a:cubicBezTo>
                  <a:pt x="7075544" y="797966"/>
                  <a:pt x="7120429" y="785276"/>
                  <a:pt x="6949440" y="793755"/>
                </a:cubicBezTo>
                <a:cubicBezTo>
                  <a:pt x="6778451" y="802234"/>
                  <a:pt x="6478588" y="803203"/>
                  <a:pt x="6272107" y="793755"/>
                </a:cubicBezTo>
                <a:cubicBezTo>
                  <a:pt x="6065626" y="784307"/>
                  <a:pt x="5846199" y="817288"/>
                  <a:pt x="5472853" y="793755"/>
                </a:cubicBezTo>
                <a:cubicBezTo>
                  <a:pt x="5099507" y="770222"/>
                  <a:pt x="5069217" y="788357"/>
                  <a:pt x="4795520" y="793755"/>
                </a:cubicBezTo>
                <a:cubicBezTo>
                  <a:pt x="4521823" y="799153"/>
                  <a:pt x="4444489" y="776405"/>
                  <a:pt x="4240107" y="793755"/>
                </a:cubicBezTo>
                <a:cubicBezTo>
                  <a:pt x="4035725" y="811105"/>
                  <a:pt x="4021116" y="779264"/>
                  <a:pt x="3928533" y="793755"/>
                </a:cubicBezTo>
                <a:cubicBezTo>
                  <a:pt x="3835950" y="808246"/>
                  <a:pt x="3533621" y="823240"/>
                  <a:pt x="3251200" y="793755"/>
                </a:cubicBezTo>
                <a:cubicBezTo>
                  <a:pt x="2968779" y="764270"/>
                  <a:pt x="2639050" y="780034"/>
                  <a:pt x="2451947" y="793755"/>
                </a:cubicBezTo>
                <a:cubicBezTo>
                  <a:pt x="2264844" y="807476"/>
                  <a:pt x="1822473" y="761542"/>
                  <a:pt x="1530773" y="793755"/>
                </a:cubicBezTo>
                <a:cubicBezTo>
                  <a:pt x="1239073" y="825968"/>
                  <a:pt x="1202663" y="799318"/>
                  <a:pt x="1097280" y="793755"/>
                </a:cubicBezTo>
                <a:cubicBezTo>
                  <a:pt x="991897" y="788192"/>
                  <a:pt x="864946" y="802023"/>
                  <a:pt x="663787" y="793755"/>
                </a:cubicBezTo>
                <a:cubicBezTo>
                  <a:pt x="462628" y="785487"/>
                  <a:pt x="278370" y="804607"/>
                  <a:pt x="0" y="793755"/>
                </a:cubicBezTo>
                <a:cubicBezTo>
                  <a:pt x="-9242" y="715601"/>
                  <a:pt x="2948" y="584667"/>
                  <a:pt x="0" y="420690"/>
                </a:cubicBezTo>
                <a:cubicBezTo>
                  <a:pt x="-2948" y="256713"/>
                  <a:pt x="6395" y="93309"/>
                  <a:pt x="0" y="0"/>
                </a:cubicBezTo>
                <a:close/>
              </a:path>
            </a:pathLst>
          </a:custGeom>
          <a:pattFill prst="wave">
            <a:fgClr>
              <a:schemeClr val="bg2">
                <a:lumMod val="50000"/>
              </a:schemeClr>
            </a:fgClr>
            <a:bgClr>
              <a:schemeClr val="bg2">
                <a:lumMod val="40000"/>
                <a:lumOff val="60000"/>
              </a:schemeClr>
            </a:bgClr>
          </a:pattFill>
          <a:ln>
            <a:solidFill>
              <a:schemeClr val="bg2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59879563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62" name="Pil: höger 61">
            <a:extLst>
              <a:ext uri="{FF2B5EF4-FFF2-40B4-BE49-F238E27FC236}">
                <a16:creationId xmlns:a16="http://schemas.microsoft.com/office/drawing/2014/main" id="{3E3A1461-11B6-43CD-8B68-E73B9AAE023F}"/>
              </a:ext>
            </a:extLst>
          </p:cNvPr>
          <p:cNvSpPr/>
          <p:nvPr/>
        </p:nvSpPr>
        <p:spPr>
          <a:xfrm>
            <a:off x="1737935" y="5508951"/>
            <a:ext cx="10129168" cy="512466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72000" rIns="324000" rtlCol="0" anchor="ctr"/>
          <a:lstStyle/>
          <a:p>
            <a:pPr algn="r"/>
            <a:r>
              <a:rPr lang="sv-SE" i="1" dirty="0"/>
              <a:t>Tid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917E9C0-388B-4064-816E-A1691B7641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61" y="1052232"/>
            <a:ext cx="3404214" cy="2548064"/>
          </a:xfrm>
          <a:prstGeom prst="rect">
            <a:avLst/>
          </a:prstGeom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Kol-14 metoden</a:t>
            </a: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FCF2B19F-F907-4D9D-9220-DE5B97152A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521" y="4070471"/>
            <a:ext cx="1335088" cy="652354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2339A2BC-A6DF-4E2F-BCE2-ADE49397EF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5951">
            <a:off x="612189" y="4238621"/>
            <a:ext cx="1630423" cy="447146"/>
          </a:xfrm>
          <a:prstGeom prst="rect">
            <a:avLst/>
          </a:prstGeom>
        </p:spPr>
      </p:pic>
      <p:sp>
        <p:nvSpPr>
          <p:cNvPr id="28" name="Pil: höger 27">
            <a:extLst>
              <a:ext uri="{FF2B5EF4-FFF2-40B4-BE49-F238E27FC236}">
                <a16:creationId xmlns:a16="http://schemas.microsoft.com/office/drawing/2014/main" id="{096A71A3-43C6-4C22-9ED5-4F58BAAB9D9F}"/>
              </a:ext>
            </a:extLst>
          </p:cNvPr>
          <p:cNvSpPr/>
          <p:nvPr/>
        </p:nvSpPr>
        <p:spPr>
          <a:xfrm rot="8951687">
            <a:off x="3813557" y="941537"/>
            <a:ext cx="601133" cy="34713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AD58220-8E9D-4235-85B4-79F1C5E65F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221" y="36036"/>
            <a:ext cx="1382059" cy="1350611"/>
          </a:xfrm>
          <a:prstGeom prst="rect">
            <a:avLst/>
          </a:prstGeom>
        </p:spPr>
      </p:pic>
      <p:sp>
        <p:nvSpPr>
          <p:cNvPr id="35" name="Pil: höger 34">
            <a:extLst>
              <a:ext uri="{FF2B5EF4-FFF2-40B4-BE49-F238E27FC236}">
                <a16:creationId xmlns:a16="http://schemas.microsoft.com/office/drawing/2014/main" id="{1530C4E8-A7C9-4C0D-8FBB-932302451280}"/>
              </a:ext>
            </a:extLst>
          </p:cNvPr>
          <p:cNvSpPr/>
          <p:nvPr/>
        </p:nvSpPr>
        <p:spPr>
          <a:xfrm rot="8951687">
            <a:off x="2628793" y="1634186"/>
            <a:ext cx="601133" cy="3471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80" name="Grupp 79">
            <a:extLst>
              <a:ext uri="{FF2B5EF4-FFF2-40B4-BE49-F238E27FC236}">
                <a16:creationId xmlns:a16="http://schemas.microsoft.com/office/drawing/2014/main" id="{0A1F9884-1FE8-4F73-9306-584BDC7CD387}"/>
              </a:ext>
            </a:extLst>
          </p:cNvPr>
          <p:cNvGrpSpPr/>
          <p:nvPr/>
        </p:nvGrpSpPr>
        <p:grpSpPr>
          <a:xfrm>
            <a:off x="1994652" y="5205677"/>
            <a:ext cx="1558567" cy="1471552"/>
            <a:chOff x="778158" y="5561277"/>
            <a:chExt cx="1558567" cy="1471552"/>
          </a:xfrm>
        </p:grpSpPr>
        <p:sp>
          <p:nvSpPr>
            <p:cNvPr id="43" name="Rektangel 42">
              <a:extLst>
                <a:ext uri="{FF2B5EF4-FFF2-40B4-BE49-F238E27FC236}">
                  <a16:creationId xmlns:a16="http://schemas.microsoft.com/office/drawing/2014/main" id="{7DDF3DB9-C6FE-4FCF-8BB4-7499F272753E}"/>
                </a:ext>
              </a:extLst>
            </p:cNvPr>
            <p:cNvSpPr/>
            <p:nvPr/>
          </p:nvSpPr>
          <p:spPr>
            <a:xfrm>
              <a:off x="1016000" y="5561277"/>
              <a:ext cx="1080000" cy="18626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tx1"/>
                  </a:solidFill>
                </a:rPr>
                <a:t>C14</a:t>
              </a:r>
            </a:p>
          </p:txBody>
        </p:sp>
        <p:sp>
          <p:nvSpPr>
            <p:cNvPr id="39" name="Rektangel 38">
              <a:extLst>
                <a:ext uri="{FF2B5EF4-FFF2-40B4-BE49-F238E27FC236}">
                  <a16:creationId xmlns:a16="http://schemas.microsoft.com/office/drawing/2014/main" id="{E121184F-B263-4B2F-9A8D-5199BAFDB18B}"/>
                </a:ext>
              </a:extLst>
            </p:cNvPr>
            <p:cNvSpPr/>
            <p:nvPr/>
          </p:nvSpPr>
          <p:spPr>
            <a:xfrm>
              <a:off x="1016000" y="5748866"/>
              <a:ext cx="1080000" cy="71966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tx1"/>
                  </a:solidFill>
                </a:rPr>
                <a:t>C12</a:t>
              </a:r>
            </a:p>
          </p:txBody>
        </p:sp>
        <p:sp>
          <p:nvSpPr>
            <p:cNvPr id="61" name="textruta 60">
              <a:extLst>
                <a:ext uri="{FF2B5EF4-FFF2-40B4-BE49-F238E27FC236}">
                  <a16:creationId xmlns:a16="http://schemas.microsoft.com/office/drawing/2014/main" id="{04B1D074-BA22-42F8-82F0-A867599201B9}"/>
                </a:ext>
              </a:extLst>
            </p:cNvPr>
            <p:cNvSpPr txBox="1"/>
            <p:nvPr/>
          </p:nvSpPr>
          <p:spPr>
            <a:xfrm>
              <a:off x="778158" y="6509609"/>
              <a:ext cx="1558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400" b="1" dirty="0"/>
                <a:t>År 0</a:t>
              </a:r>
            </a:p>
            <a:p>
              <a:pPr algn="ctr"/>
              <a:r>
                <a:rPr lang="sv-SE" sz="1400" dirty="0"/>
                <a:t>Naturlig fördelning</a:t>
              </a:r>
            </a:p>
          </p:txBody>
        </p:sp>
      </p:grpSp>
      <p:grpSp>
        <p:nvGrpSpPr>
          <p:cNvPr id="75" name="Grupp 74">
            <a:extLst>
              <a:ext uri="{FF2B5EF4-FFF2-40B4-BE49-F238E27FC236}">
                <a16:creationId xmlns:a16="http://schemas.microsoft.com/office/drawing/2014/main" id="{106F3F07-FBA4-4531-9BC6-6866CD9EBA0F}"/>
              </a:ext>
            </a:extLst>
          </p:cNvPr>
          <p:cNvGrpSpPr/>
          <p:nvPr/>
        </p:nvGrpSpPr>
        <p:grpSpPr>
          <a:xfrm>
            <a:off x="4641987" y="5205677"/>
            <a:ext cx="1136272" cy="1471552"/>
            <a:chOff x="2287983" y="5561277"/>
            <a:chExt cx="1136272" cy="1471552"/>
          </a:xfrm>
        </p:grpSpPr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CA622FA-86FB-4F30-B25A-1B05864D9749}"/>
                </a:ext>
              </a:extLst>
            </p:cNvPr>
            <p:cNvSpPr/>
            <p:nvPr/>
          </p:nvSpPr>
          <p:spPr>
            <a:xfrm>
              <a:off x="2315369" y="5561277"/>
              <a:ext cx="540000" cy="18626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1400" b="1" dirty="0">
                  <a:solidFill>
                    <a:schemeClr val="tx1"/>
                  </a:solidFill>
                </a:rPr>
                <a:t>C14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5C06B4CB-A180-4995-90B7-2EDD6B45825E}"/>
                </a:ext>
              </a:extLst>
            </p:cNvPr>
            <p:cNvSpPr/>
            <p:nvPr/>
          </p:nvSpPr>
          <p:spPr>
            <a:xfrm>
              <a:off x="2315369" y="5748866"/>
              <a:ext cx="1080000" cy="71966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tx1"/>
                  </a:solidFill>
                </a:rPr>
                <a:t>C12</a:t>
              </a:r>
            </a:p>
          </p:txBody>
        </p:sp>
        <p:sp>
          <p:nvSpPr>
            <p:cNvPr id="66" name="textruta 65">
              <a:extLst>
                <a:ext uri="{FF2B5EF4-FFF2-40B4-BE49-F238E27FC236}">
                  <a16:creationId xmlns:a16="http://schemas.microsoft.com/office/drawing/2014/main" id="{1D074648-38D1-4E76-84E7-EC3054A8A39E}"/>
                </a:ext>
              </a:extLst>
            </p:cNvPr>
            <p:cNvSpPr txBox="1"/>
            <p:nvPr/>
          </p:nvSpPr>
          <p:spPr>
            <a:xfrm>
              <a:off x="2287983" y="6509609"/>
              <a:ext cx="11362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400" b="1" dirty="0"/>
                <a:t>Efter 5730 år</a:t>
              </a:r>
            </a:p>
            <a:p>
              <a:pPr algn="ctr"/>
              <a:r>
                <a:rPr lang="sv-SE" sz="1400" dirty="0"/>
                <a:t>1/2  C14</a:t>
              </a:r>
            </a:p>
          </p:txBody>
        </p:sp>
      </p:grpSp>
      <p:grpSp>
        <p:nvGrpSpPr>
          <p:cNvPr id="73" name="Grupp 72">
            <a:extLst>
              <a:ext uri="{FF2B5EF4-FFF2-40B4-BE49-F238E27FC236}">
                <a16:creationId xmlns:a16="http://schemas.microsoft.com/office/drawing/2014/main" id="{3460575E-C7E6-4DB8-977F-0EC7449C7A39}"/>
              </a:ext>
            </a:extLst>
          </p:cNvPr>
          <p:cNvGrpSpPr/>
          <p:nvPr/>
        </p:nvGrpSpPr>
        <p:grpSpPr>
          <a:xfrm>
            <a:off x="7102766" y="5205677"/>
            <a:ext cx="1275734" cy="1471552"/>
            <a:chOff x="3579935" y="5561277"/>
            <a:chExt cx="1275734" cy="1471552"/>
          </a:xfrm>
        </p:grpSpPr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72B0A45F-6533-4512-92E7-73CBCA5B74E1}"/>
                </a:ext>
              </a:extLst>
            </p:cNvPr>
            <p:cNvSpPr/>
            <p:nvPr/>
          </p:nvSpPr>
          <p:spPr>
            <a:xfrm>
              <a:off x="3676650" y="5561277"/>
              <a:ext cx="270000" cy="18626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sv-SE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2B93AE82-5004-43C9-8336-64181370045A}"/>
                </a:ext>
              </a:extLst>
            </p:cNvPr>
            <p:cNvSpPr/>
            <p:nvPr/>
          </p:nvSpPr>
          <p:spPr>
            <a:xfrm>
              <a:off x="3676650" y="5748866"/>
              <a:ext cx="1080000" cy="71966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tx1"/>
                  </a:solidFill>
                </a:rPr>
                <a:t>C12</a:t>
              </a:r>
            </a:p>
          </p:txBody>
        </p:sp>
        <p:sp>
          <p:nvSpPr>
            <p:cNvPr id="53" name="Rektangel 52">
              <a:extLst>
                <a:ext uri="{FF2B5EF4-FFF2-40B4-BE49-F238E27FC236}">
                  <a16:creationId xmlns:a16="http://schemas.microsoft.com/office/drawing/2014/main" id="{F3D78A5E-D428-4DDF-83BB-45E428FBE573}"/>
                </a:ext>
              </a:extLst>
            </p:cNvPr>
            <p:cNvSpPr/>
            <p:nvPr/>
          </p:nvSpPr>
          <p:spPr>
            <a:xfrm>
              <a:off x="3952868" y="5561277"/>
              <a:ext cx="540000" cy="186267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1400" b="1" dirty="0">
                  <a:solidFill>
                    <a:schemeClr val="tx1"/>
                  </a:solidFill>
                </a:rPr>
                <a:t>C14</a:t>
              </a:r>
            </a:p>
          </p:txBody>
        </p:sp>
        <p:sp>
          <p:nvSpPr>
            <p:cNvPr id="67" name="textruta 66">
              <a:extLst>
                <a:ext uri="{FF2B5EF4-FFF2-40B4-BE49-F238E27FC236}">
                  <a16:creationId xmlns:a16="http://schemas.microsoft.com/office/drawing/2014/main" id="{B300321C-7663-4240-8943-5FDA633D0B37}"/>
                </a:ext>
              </a:extLst>
            </p:cNvPr>
            <p:cNvSpPr txBox="1"/>
            <p:nvPr/>
          </p:nvSpPr>
          <p:spPr>
            <a:xfrm>
              <a:off x="3579935" y="6509609"/>
              <a:ext cx="12757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400" b="1" dirty="0"/>
                <a:t>Efter 11.460 år</a:t>
              </a:r>
            </a:p>
            <a:p>
              <a:pPr algn="ctr"/>
              <a:r>
                <a:rPr lang="sv-SE" sz="1400" dirty="0"/>
                <a:t>1/4  C14</a:t>
              </a:r>
            </a:p>
          </p:txBody>
        </p:sp>
      </p:grpSp>
      <p:grpSp>
        <p:nvGrpSpPr>
          <p:cNvPr id="72" name="Grupp 71">
            <a:extLst>
              <a:ext uri="{FF2B5EF4-FFF2-40B4-BE49-F238E27FC236}">
                <a16:creationId xmlns:a16="http://schemas.microsoft.com/office/drawing/2014/main" id="{10BCB491-48CC-48E4-B134-CD169AA63517}"/>
              </a:ext>
            </a:extLst>
          </p:cNvPr>
          <p:cNvGrpSpPr/>
          <p:nvPr/>
        </p:nvGrpSpPr>
        <p:grpSpPr>
          <a:xfrm>
            <a:off x="9703008" y="5214146"/>
            <a:ext cx="1275735" cy="1471552"/>
            <a:chOff x="4938421" y="5561277"/>
            <a:chExt cx="1275735" cy="1471552"/>
          </a:xfrm>
        </p:grpSpPr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2F889BBD-3A2A-4E22-A6FB-8BF3A5F5E454}"/>
                </a:ext>
              </a:extLst>
            </p:cNvPr>
            <p:cNvSpPr/>
            <p:nvPr/>
          </p:nvSpPr>
          <p:spPr>
            <a:xfrm>
              <a:off x="5032375" y="5561277"/>
              <a:ext cx="136800" cy="18626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sv-SE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2606C3AC-4C5E-4F0E-8944-C45F61D61DA9}"/>
                </a:ext>
              </a:extLst>
            </p:cNvPr>
            <p:cNvSpPr/>
            <p:nvPr/>
          </p:nvSpPr>
          <p:spPr>
            <a:xfrm>
              <a:off x="5032375" y="5748866"/>
              <a:ext cx="1080000" cy="719667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sv-SE" sz="1400" b="1" dirty="0">
                  <a:solidFill>
                    <a:schemeClr val="tx1"/>
                  </a:solidFill>
                </a:rPr>
                <a:t>C12</a:t>
              </a:r>
            </a:p>
          </p:txBody>
        </p: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96BEECEB-1BCB-47D7-A7F9-0117AB742C3A}"/>
                </a:ext>
              </a:extLst>
            </p:cNvPr>
            <p:cNvSpPr/>
            <p:nvPr/>
          </p:nvSpPr>
          <p:spPr>
            <a:xfrm>
              <a:off x="5165723" y="5561277"/>
              <a:ext cx="540000" cy="186267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sv-SE" sz="1400" b="1" dirty="0">
                  <a:solidFill>
                    <a:schemeClr val="tx1"/>
                  </a:solidFill>
                </a:rPr>
                <a:t>C14</a:t>
              </a:r>
            </a:p>
          </p:txBody>
        </p:sp>
        <p:sp>
          <p:nvSpPr>
            <p:cNvPr id="68" name="textruta 67">
              <a:extLst>
                <a:ext uri="{FF2B5EF4-FFF2-40B4-BE49-F238E27FC236}">
                  <a16:creationId xmlns:a16="http://schemas.microsoft.com/office/drawing/2014/main" id="{970B6CBE-F85B-45B5-A6F5-033371505189}"/>
                </a:ext>
              </a:extLst>
            </p:cNvPr>
            <p:cNvSpPr txBox="1"/>
            <p:nvPr/>
          </p:nvSpPr>
          <p:spPr>
            <a:xfrm>
              <a:off x="4938421" y="6509609"/>
              <a:ext cx="12757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400" b="1" dirty="0"/>
                <a:t>Efter 17.190 år</a:t>
              </a:r>
            </a:p>
            <a:p>
              <a:pPr algn="ctr"/>
              <a:r>
                <a:rPr lang="sv-SE" sz="1400" dirty="0"/>
                <a:t>1/8  C14</a:t>
              </a:r>
            </a:p>
          </p:txBody>
        </p:sp>
      </p:grpSp>
      <p:grpSp>
        <p:nvGrpSpPr>
          <p:cNvPr id="65" name="Grupp 64">
            <a:extLst>
              <a:ext uri="{FF2B5EF4-FFF2-40B4-BE49-F238E27FC236}">
                <a16:creationId xmlns:a16="http://schemas.microsoft.com/office/drawing/2014/main" id="{6E3B1EEB-C303-408A-B7D7-F5F10B430E34}"/>
              </a:ext>
            </a:extLst>
          </p:cNvPr>
          <p:cNvGrpSpPr/>
          <p:nvPr/>
        </p:nvGrpSpPr>
        <p:grpSpPr>
          <a:xfrm>
            <a:off x="3278954" y="1260415"/>
            <a:ext cx="552960" cy="433471"/>
            <a:chOff x="5314792" y="1837617"/>
            <a:chExt cx="552960" cy="433471"/>
          </a:xfrm>
        </p:grpSpPr>
        <p:pic>
          <p:nvPicPr>
            <p:cNvPr id="27" name="Bildobjekt 26">
              <a:extLst>
                <a:ext uri="{FF2B5EF4-FFF2-40B4-BE49-F238E27FC236}">
                  <a16:creationId xmlns:a16="http://schemas.microsoft.com/office/drawing/2014/main" id="{2318E87B-B252-40C8-A2BF-F534A3CE64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188260">
              <a:off x="5640500" y="2029938"/>
              <a:ext cx="227252" cy="90224"/>
            </a:xfrm>
            <a:prstGeom prst="rect">
              <a:avLst/>
            </a:prstGeom>
          </p:spPr>
        </p:pic>
        <p:pic>
          <p:nvPicPr>
            <p:cNvPr id="31" name="Bildobjekt 30">
              <a:extLst>
                <a:ext uri="{FF2B5EF4-FFF2-40B4-BE49-F238E27FC236}">
                  <a16:creationId xmlns:a16="http://schemas.microsoft.com/office/drawing/2014/main" id="{EE85EB88-59B4-433A-BA01-D5169032F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66281">
              <a:off x="5458953" y="1990685"/>
              <a:ext cx="227251" cy="90224"/>
            </a:xfrm>
            <a:prstGeom prst="rect">
              <a:avLst/>
            </a:prstGeom>
          </p:spPr>
        </p:pic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BDF856BB-39D0-4292-AC58-5E9897C20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46523">
              <a:off x="5462525" y="2180864"/>
              <a:ext cx="227251" cy="90224"/>
            </a:xfrm>
            <a:prstGeom prst="rect">
              <a:avLst/>
            </a:prstGeom>
          </p:spPr>
        </p:pic>
        <p:pic>
          <p:nvPicPr>
            <p:cNvPr id="33" name="Bildobjekt 32">
              <a:extLst>
                <a:ext uri="{FF2B5EF4-FFF2-40B4-BE49-F238E27FC236}">
                  <a16:creationId xmlns:a16="http://schemas.microsoft.com/office/drawing/2014/main" id="{73E1B4D2-E4AC-4E99-A696-F5D44D351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207174">
              <a:off x="5575510" y="1871218"/>
              <a:ext cx="227253" cy="90225"/>
            </a:xfrm>
            <a:prstGeom prst="rect">
              <a:avLst/>
            </a:prstGeom>
          </p:spPr>
        </p:pic>
        <p:pic>
          <p:nvPicPr>
            <p:cNvPr id="63" name="Bildobjekt 62">
              <a:extLst>
                <a:ext uri="{FF2B5EF4-FFF2-40B4-BE49-F238E27FC236}">
                  <a16:creationId xmlns:a16="http://schemas.microsoft.com/office/drawing/2014/main" id="{D60EEB9F-A256-4901-930C-8BD9BFC37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47827">
              <a:off x="5314792" y="1837617"/>
              <a:ext cx="227252" cy="90224"/>
            </a:xfrm>
            <a:prstGeom prst="rect">
              <a:avLst/>
            </a:prstGeom>
          </p:spPr>
        </p:pic>
        <p:pic>
          <p:nvPicPr>
            <p:cNvPr id="71" name="Bildobjekt 70">
              <a:extLst>
                <a:ext uri="{FF2B5EF4-FFF2-40B4-BE49-F238E27FC236}">
                  <a16:creationId xmlns:a16="http://schemas.microsoft.com/office/drawing/2014/main" id="{8180DD62-B079-431D-9AF0-46D044D51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11300">
              <a:off x="5318121" y="2031580"/>
              <a:ext cx="227252" cy="90224"/>
            </a:xfrm>
            <a:prstGeom prst="rect">
              <a:avLst/>
            </a:prstGeom>
          </p:spPr>
        </p:pic>
      </p:grpSp>
      <p:sp>
        <p:nvSpPr>
          <p:cNvPr id="69" name="textruta 68">
            <a:extLst>
              <a:ext uri="{FF2B5EF4-FFF2-40B4-BE49-F238E27FC236}">
                <a16:creationId xmlns:a16="http://schemas.microsoft.com/office/drawing/2014/main" id="{9D961139-83FE-4B14-ACA0-1BBDD33C660E}"/>
              </a:ext>
            </a:extLst>
          </p:cNvPr>
          <p:cNvSpPr txBox="1"/>
          <p:nvPr/>
        </p:nvSpPr>
        <p:spPr>
          <a:xfrm>
            <a:off x="142770" y="4407198"/>
            <a:ext cx="5757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Trä</a:t>
            </a:r>
          </a:p>
        </p:txBody>
      </p:sp>
      <p:sp>
        <p:nvSpPr>
          <p:cNvPr id="74" name="textruta 73">
            <a:extLst>
              <a:ext uri="{FF2B5EF4-FFF2-40B4-BE49-F238E27FC236}">
                <a16:creationId xmlns:a16="http://schemas.microsoft.com/office/drawing/2014/main" id="{A258FF38-3CE4-478E-BD01-8B2740B9F9B2}"/>
              </a:ext>
            </a:extLst>
          </p:cNvPr>
          <p:cNvSpPr txBox="1"/>
          <p:nvPr/>
        </p:nvSpPr>
        <p:spPr>
          <a:xfrm>
            <a:off x="4185031" y="4407198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</a:t>
            </a:r>
          </a:p>
        </p:txBody>
      </p:sp>
      <p:sp>
        <p:nvSpPr>
          <p:cNvPr id="76" name="Pil: höger 75">
            <a:extLst>
              <a:ext uri="{FF2B5EF4-FFF2-40B4-BE49-F238E27FC236}">
                <a16:creationId xmlns:a16="http://schemas.microsoft.com/office/drawing/2014/main" id="{1205C22D-3B74-4EEE-BF50-98D569F3102F}"/>
              </a:ext>
            </a:extLst>
          </p:cNvPr>
          <p:cNvSpPr/>
          <p:nvPr/>
        </p:nvSpPr>
        <p:spPr>
          <a:xfrm rot="5400000">
            <a:off x="1314448" y="3742244"/>
            <a:ext cx="601133" cy="34713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9" name="textruta 78">
            <a:extLst>
              <a:ext uri="{FF2B5EF4-FFF2-40B4-BE49-F238E27FC236}">
                <a16:creationId xmlns:a16="http://schemas.microsoft.com/office/drawing/2014/main" id="{0515B39C-17D0-4A93-BF09-DF183D87F68B}"/>
              </a:ext>
            </a:extLst>
          </p:cNvPr>
          <p:cNvSpPr txBox="1"/>
          <p:nvPr/>
        </p:nvSpPr>
        <p:spPr>
          <a:xfrm>
            <a:off x="2411963" y="3994953"/>
            <a:ext cx="7088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Död</a:t>
            </a:r>
          </a:p>
        </p:txBody>
      </p:sp>
      <p:sp>
        <p:nvSpPr>
          <p:cNvPr id="85" name="Pil: höger 84">
            <a:extLst>
              <a:ext uri="{FF2B5EF4-FFF2-40B4-BE49-F238E27FC236}">
                <a16:creationId xmlns:a16="http://schemas.microsoft.com/office/drawing/2014/main" id="{27640AF5-FE99-45F2-9B98-8BE66600FFA0}"/>
              </a:ext>
            </a:extLst>
          </p:cNvPr>
          <p:cNvSpPr/>
          <p:nvPr/>
        </p:nvSpPr>
        <p:spPr>
          <a:xfrm rot="2700000">
            <a:off x="1637669" y="4735488"/>
            <a:ext cx="601133" cy="34713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6" name="Pil: höger 85">
            <a:extLst>
              <a:ext uri="{FF2B5EF4-FFF2-40B4-BE49-F238E27FC236}">
                <a16:creationId xmlns:a16="http://schemas.microsoft.com/office/drawing/2014/main" id="{0ECA3213-1BB9-4860-8E12-A6FCA4F691AE}"/>
              </a:ext>
            </a:extLst>
          </p:cNvPr>
          <p:cNvSpPr/>
          <p:nvPr/>
        </p:nvSpPr>
        <p:spPr>
          <a:xfrm rot="8100000">
            <a:off x="3307371" y="4735488"/>
            <a:ext cx="601133" cy="34713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87" name="textruta 86">
            <a:extLst>
              <a:ext uri="{FF2B5EF4-FFF2-40B4-BE49-F238E27FC236}">
                <a16:creationId xmlns:a16="http://schemas.microsoft.com/office/drawing/2014/main" id="{212820C8-56C0-4785-BBD9-0FD38A8C7510}"/>
              </a:ext>
            </a:extLst>
          </p:cNvPr>
          <p:cNvSpPr txBox="1"/>
          <p:nvPr/>
        </p:nvSpPr>
        <p:spPr>
          <a:xfrm>
            <a:off x="3380703" y="1443006"/>
            <a:ext cx="190481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400" b="1" dirty="0"/>
              <a:t>Koldioxid</a:t>
            </a:r>
          </a:p>
          <a:p>
            <a:pPr algn="ctr"/>
            <a:r>
              <a:rPr lang="sv-SE" sz="1400" dirty="0"/>
              <a:t>med naturlig fördelning</a:t>
            </a:r>
          </a:p>
          <a:p>
            <a:pPr algn="ctr"/>
            <a:r>
              <a:rPr lang="sv-SE" sz="1400" dirty="0"/>
              <a:t>C12 och C14</a:t>
            </a:r>
          </a:p>
        </p:txBody>
      </p:sp>
      <p:sp>
        <p:nvSpPr>
          <p:cNvPr id="89" name="textruta 88">
            <a:extLst>
              <a:ext uri="{FF2B5EF4-FFF2-40B4-BE49-F238E27FC236}">
                <a16:creationId xmlns:a16="http://schemas.microsoft.com/office/drawing/2014/main" id="{9962A5D0-831D-452E-886D-A7218C25836D}"/>
              </a:ext>
            </a:extLst>
          </p:cNvPr>
          <p:cNvSpPr txBox="1"/>
          <p:nvPr/>
        </p:nvSpPr>
        <p:spPr>
          <a:xfrm>
            <a:off x="3531021" y="5657462"/>
            <a:ext cx="94205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1400" dirty="0"/>
              <a:t>halveringstid</a:t>
            </a:r>
          </a:p>
        </p:txBody>
      </p:sp>
      <p:sp>
        <p:nvSpPr>
          <p:cNvPr id="93" name="textruta 92">
            <a:extLst>
              <a:ext uri="{FF2B5EF4-FFF2-40B4-BE49-F238E27FC236}">
                <a16:creationId xmlns:a16="http://schemas.microsoft.com/office/drawing/2014/main" id="{ABE823C1-94A9-4C7E-9606-8CB0D69F652F}"/>
              </a:ext>
            </a:extLst>
          </p:cNvPr>
          <p:cNvSpPr txBox="1"/>
          <p:nvPr/>
        </p:nvSpPr>
        <p:spPr>
          <a:xfrm>
            <a:off x="5991800" y="5657462"/>
            <a:ext cx="94205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1400" dirty="0"/>
              <a:t>halveringstid</a:t>
            </a:r>
          </a:p>
        </p:txBody>
      </p:sp>
      <p:sp>
        <p:nvSpPr>
          <p:cNvPr id="94" name="textruta 93">
            <a:extLst>
              <a:ext uri="{FF2B5EF4-FFF2-40B4-BE49-F238E27FC236}">
                <a16:creationId xmlns:a16="http://schemas.microsoft.com/office/drawing/2014/main" id="{20C05DF2-5F7E-4A55-A196-E019ECE046CF}"/>
              </a:ext>
            </a:extLst>
          </p:cNvPr>
          <p:cNvSpPr txBox="1"/>
          <p:nvPr/>
        </p:nvSpPr>
        <p:spPr>
          <a:xfrm>
            <a:off x="8592041" y="5657462"/>
            <a:ext cx="94205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sv-SE" sz="1400" dirty="0"/>
              <a:t>halveringstid</a:t>
            </a:r>
          </a:p>
        </p:txBody>
      </p:sp>
      <p:pic>
        <p:nvPicPr>
          <p:cNvPr id="91" name="Bildobjekt 90">
            <a:extLst>
              <a:ext uri="{FF2B5EF4-FFF2-40B4-BE49-F238E27FC236}">
                <a16:creationId xmlns:a16="http://schemas.microsoft.com/office/drawing/2014/main" id="{F1FB5C0E-0FDF-4BD5-92A6-883FD3D5447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1900" flipH="1">
            <a:off x="2646903" y="1807865"/>
            <a:ext cx="2176305" cy="2176305"/>
          </a:xfrm>
          <a:prstGeom prst="rect">
            <a:avLst/>
          </a:prstGeom>
        </p:spPr>
      </p:pic>
      <p:sp>
        <p:nvSpPr>
          <p:cNvPr id="92" name="textruta 91">
            <a:extLst>
              <a:ext uri="{FF2B5EF4-FFF2-40B4-BE49-F238E27FC236}">
                <a16:creationId xmlns:a16="http://schemas.microsoft.com/office/drawing/2014/main" id="{A039ED44-9F8F-4D58-9D28-35EC6E26B381}"/>
              </a:ext>
            </a:extLst>
          </p:cNvPr>
          <p:cNvSpPr txBox="1"/>
          <p:nvPr/>
        </p:nvSpPr>
        <p:spPr>
          <a:xfrm>
            <a:off x="5667154" y="988828"/>
            <a:ext cx="578934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sv-SE" sz="2000" dirty="0"/>
              <a:t>Metod för arkeologiska åldrar, inte </a:t>
            </a:r>
            <a:br>
              <a:rPr lang="sv-SE" sz="2000" dirty="0"/>
            </a:br>
            <a:r>
              <a:rPr lang="sv-SE" sz="2000" dirty="0"/>
              <a:t>evolutionistiska. Max 70.000 år brukar anges.</a:t>
            </a:r>
          </a:p>
          <a:p>
            <a:pPr>
              <a:spcBef>
                <a:spcPts val="1200"/>
              </a:spcBef>
            </a:pPr>
            <a:r>
              <a:rPr lang="sv-SE" sz="2000" dirty="0"/>
              <a:t>Efter 70.000 år borde alla material vara ”kol-14 döda”,</a:t>
            </a:r>
            <a:br>
              <a:rPr lang="sv-SE" sz="2000" dirty="0"/>
            </a:br>
            <a:r>
              <a:rPr lang="sv-SE" sz="2000" dirty="0"/>
              <a:t>vilket de inte är, inte ens diamant.</a:t>
            </a:r>
            <a:endParaRPr lang="sv-SE" sz="2000" dirty="0">
              <a:highlight>
                <a:srgbClr val="FFFF00"/>
              </a:highlight>
            </a:endParaRPr>
          </a:p>
          <a:p>
            <a:pPr>
              <a:spcBef>
                <a:spcPts val="1200"/>
              </a:spcBef>
            </a:pPr>
            <a:r>
              <a:rPr lang="sv-SE" sz="2000" dirty="0"/>
              <a:t>Metoden antar jämnvikt vilket tar 35.000 år.</a:t>
            </a:r>
            <a:br>
              <a:rPr lang="sv-SE" sz="2000" dirty="0"/>
            </a:br>
            <a:r>
              <a:rPr lang="sv-SE" sz="2000" dirty="0"/>
              <a:t>Det innebär att den </a:t>
            </a:r>
            <a:r>
              <a:rPr lang="sv-SE" sz="2000" i="1" dirty="0"/>
              <a:t>förutsätter</a:t>
            </a:r>
            <a:r>
              <a:rPr lang="sv-SE" sz="2000" dirty="0"/>
              <a:t> en gammal jord.</a:t>
            </a:r>
          </a:p>
        </p:txBody>
      </p:sp>
      <p:sp>
        <p:nvSpPr>
          <p:cNvPr id="78" name="Pil: höger 77">
            <a:extLst>
              <a:ext uri="{FF2B5EF4-FFF2-40B4-BE49-F238E27FC236}">
                <a16:creationId xmlns:a16="http://schemas.microsoft.com/office/drawing/2014/main" id="{50D2BA9F-9ED8-4CAB-B6CA-4DC543900C4E}"/>
              </a:ext>
            </a:extLst>
          </p:cNvPr>
          <p:cNvSpPr/>
          <p:nvPr/>
        </p:nvSpPr>
        <p:spPr>
          <a:xfrm rot="5400000">
            <a:off x="3607144" y="3742244"/>
            <a:ext cx="601133" cy="347134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9848298"/>
      </p:ext>
    </p:extLst>
  </p:cSld>
  <p:clrMapOvr>
    <a:masterClrMapping/>
  </p:clrMapOvr>
  <p:transition advTm="43953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28" grpId="0" animBg="1"/>
      <p:bldP spid="35" grpId="0" animBg="1"/>
      <p:bldP spid="69" grpId="0"/>
      <p:bldP spid="74" grpId="0"/>
      <p:bldP spid="76" grpId="0" animBg="1"/>
      <p:bldP spid="79" grpId="0"/>
      <p:bldP spid="85" grpId="0" animBg="1"/>
      <p:bldP spid="86" grpId="0" animBg="1"/>
      <p:bldP spid="87" grpId="0"/>
      <p:bldP spid="89" grpId="0"/>
      <p:bldP spid="93" grpId="0"/>
      <p:bldP spid="94" grpId="0"/>
      <p:bldP spid="92" grpId="0" build="p"/>
      <p:bldP spid="7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5|36.9|29|24.9|47.4|56.5|59.4|75.1|1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7|191.2|17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7|48|50|111|37.3|39.9|90.3|28.8|43.6|19.7|38.4|25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|71.1|18.6|38.9|28.2|11.3|24.7|42|74.6"/>
</p:tagLst>
</file>

<file path=ppt/theme/theme1.xml><?xml version="1.0" encoding="utf-8"?>
<a:theme xmlns:a="http://schemas.openxmlformats.org/drawingml/2006/main" name="3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34D51E0-DD6F-4430-BB4D-28D71708AF21}">
  <we:reference id="wa104380121" version="2.0.0.0" store="sv-SE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1056</Words>
  <Application>Microsoft Office PowerPoint</Application>
  <PresentationFormat>Bredbild</PresentationFormat>
  <Paragraphs>141</Paragraphs>
  <Slides>5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3" baseType="lpstr">
      <vt:lpstr>Times New Roman</vt:lpstr>
      <vt:lpstr>Maiandra GD</vt:lpstr>
      <vt:lpstr>Calibri</vt:lpstr>
      <vt:lpstr>MV Boli</vt:lpstr>
      <vt:lpstr>Arial</vt:lpstr>
      <vt:lpstr>Papyrus</vt:lpstr>
      <vt:lpstr>Cambria Math</vt:lpstr>
      <vt:lpstr>3_Office-tema</vt:lpstr>
      <vt:lpstr>10. Skapelsens ålder</vt:lpstr>
      <vt:lpstr>Hur kan vi veta att jorden är ung?</vt:lpstr>
      <vt:lpstr>Metoder för gammal jord</vt:lpstr>
      <vt:lpstr>Metoder för ung jord</vt:lpstr>
      <vt:lpstr>Kol-14 metoden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2011-10-18T13:22:29Z</dcterms:created>
  <dcterms:modified xsi:type="dcterms:W3CDTF">2021-02-26T15:07:08Z</dcterms:modified>
</cp:coreProperties>
</file>