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84" r:id="rId1"/>
  </p:sldMasterIdLst>
  <p:notesMasterIdLst>
    <p:notesMasterId r:id="rId6"/>
  </p:notesMasterIdLst>
  <p:sldIdLst>
    <p:sldId id="1357" r:id="rId2"/>
    <p:sldId id="1358" r:id="rId3"/>
    <p:sldId id="263" r:id="rId4"/>
    <p:sldId id="1316"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44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4CD964"/>
    <a:srgbClr val="FF9900"/>
    <a:srgbClr val="FFEB99"/>
    <a:srgbClr val="D2D2D2"/>
    <a:srgbClr val="CC00CC"/>
    <a:srgbClr val="42D657"/>
    <a:srgbClr val="06D26D"/>
    <a:srgbClr val="BFDFBB"/>
    <a:srgbClr val="C5E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83588" autoAdjust="0"/>
  </p:normalViewPr>
  <p:slideViewPr>
    <p:cSldViewPr snapToGrid="0">
      <p:cViewPr varScale="1">
        <p:scale>
          <a:sx n="106" d="100"/>
          <a:sy n="106" d="100"/>
        </p:scale>
        <p:origin x="624" y="126"/>
      </p:cViewPr>
      <p:guideLst>
        <p:guide orient="horz" pos="3158"/>
        <p:guide pos="4430"/>
      </p:guideLst>
    </p:cSldViewPr>
  </p:slideViewPr>
  <p:notesTextViewPr>
    <p:cViewPr>
      <p:scale>
        <a:sx n="3" d="2"/>
        <a:sy n="3" d="2"/>
      </p:scale>
      <p:origin x="0" y="0"/>
    </p:cViewPr>
  </p:notesTextViewPr>
  <p:sorterViewPr>
    <p:cViewPr varScale="1">
      <p:scale>
        <a:sx n="1" d="1"/>
        <a:sy n="1" d="1"/>
      </p:scale>
      <p:origin x="0" y="-5448"/>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22T21:25:49.427"/>
    </inkml:context>
    <inkml:brush xml:id="br0">
      <inkml:brushProperty name="width" value="0.05" units="cm"/>
      <inkml:brushProperty name="height" value="0.05" units="cm"/>
    </inkml:brush>
  </inkml:definitions>
  <inkml:trace contextRef="#ctx0" brushRef="#br0">104 44 2688,'-99'-36'1056,"94"36"-832,5 0-64,18 0-1920,12-7 512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25CBD-AA23-4A9B-A8C0-80E77E03612D}" type="datetimeFigureOut">
              <a:rPr lang="sv-SE" smtClean="0"/>
              <a:t>2021-02-26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76EC-C84D-4117-AB1D-1C19FDABD098}" type="slidenum">
              <a:rPr lang="sv-SE" smtClean="0"/>
              <a:t>‹#›</a:t>
            </a:fld>
            <a:endParaRPr lang="sv-SE" dirty="0"/>
          </a:p>
        </p:txBody>
      </p:sp>
    </p:spTree>
    <p:extLst>
      <p:ext uri="{BB962C8B-B14F-4D97-AF65-F5344CB8AC3E}">
        <p14:creationId xmlns:p14="http://schemas.microsoft.com/office/powerpoint/2010/main" val="1030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trike="noStrike"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1</a:t>
            </a:fld>
            <a:endParaRPr lang="sv-SE" dirty="0"/>
          </a:p>
        </p:txBody>
      </p:sp>
    </p:spTree>
    <p:extLst>
      <p:ext uri="{BB962C8B-B14F-4D97-AF65-F5344CB8AC3E}">
        <p14:creationId xmlns:p14="http://schemas.microsoft.com/office/powerpoint/2010/main" val="242350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strike="noStrike" baseline="0" noProof="0" dirty="0"/>
              <a:t>VO: Amillennialismen stöder sig bla på: </a:t>
            </a:r>
            <a:r>
              <a:rPr lang="sv-SE" sz="1200" b="0" i="0" u="none" strike="noStrike" kern="1200" dirty="0">
                <a:solidFill>
                  <a:schemeClr val="tx1"/>
                </a:solidFill>
                <a:effectLst/>
                <a:latin typeface="+mn-lt"/>
                <a:ea typeface="+mn-ea"/>
                <a:cs typeface="+mn-cs"/>
              </a:rPr>
              <a:t>Luk 17:21: </a:t>
            </a:r>
            <a:r>
              <a:rPr lang="sv-SE" sz="1200" b="0" i="1" u="sng" strike="noStrike" kern="1200" dirty="0">
                <a:solidFill>
                  <a:schemeClr val="tx1"/>
                </a:solidFill>
                <a:effectLst/>
                <a:latin typeface="+mn-lt"/>
                <a:ea typeface="+mn-ea"/>
                <a:cs typeface="+mn-cs"/>
              </a:rPr>
              <a:t>Guds rike</a:t>
            </a:r>
            <a:r>
              <a:rPr lang="sv-SE" sz="1200" b="0" i="1" u="none" strike="noStrike" kern="1200" dirty="0">
                <a:solidFill>
                  <a:schemeClr val="tx1"/>
                </a:solidFill>
                <a:effectLst/>
                <a:latin typeface="+mn-lt"/>
                <a:ea typeface="+mn-ea"/>
                <a:cs typeface="+mn-cs"/>
              </a:rPr>
              <a:t> är mitt ibland er.</a:t>
            </a:r>
          </a:p>
          <a:p>
            <a:pPr marL="0" indent="0">
              <a:buFont typeface="Arial" panose="020B0604020202020204" pitchFamily="34" charset="0"/>
              <a:buNone/>
            </a:pPr>
            <a:endParaRPr lang="sv-SE" sz="1200" b="0" i="1" u="none" strike="noStrike" kern="1200" dirty="0">
              <a:solidFill>
                <a:schemeClr val="tx1"/>
              </a:solidFill>
              <a:effectLst/>
              <a:latin typeface="+mn-lt"/>
              <a:ea typeface="+mn-ea"/>
              <a:cs typeface="+mn-cs"/>
            </a:endParaRPr>
          </a:p>
          <a:p>
            <a:pPr marL="0" indent="0">
              <a:buFont typeface="Arial" panose="020B0604020202020204" pitchFamily="34" charset="0"/>
              <a:buNone/>
            </a:pPr>
            <a:r>
              <a:rPr lang="sv-SE" sz="1200" b="0" i="0" u="none" strike="noStrike" kern="1200" dirty="0">
                <a:solidFill>
                  <a:schemeClr val="tx1"/>
                </a:solidFill>
                <a:effectLst/>
                <a:latin typeface="+mn-lt"/>
                <a:ea typeface="+mn-ea"/>
                <a:cs typeface="+mn-cs"/>
              </a:rPr>
              <a:t>VO: Amillennialismens allegorisering av Abrahams löfte gör att allt i Uppenbarelseboken är metaforer, vilket gör den mycket svårbegriplig.</a:t>
            </a:r>
          </a:p>
          <a:p>
            <a:pPr marL="0" indent="0">
              <a:buFont typeface="Arial" panose="020B0604020202020204" pitchFamily="34" charset="0"/>
              <a:buNone/>
            </a:pPr>
            <a:r>
              <a:rPr lang="sv-SE" sz="1200" b="0" i="0" u="none" strike="noStrike" kern="1200" dirty="0">
                <a:solidFill>
                  <a:schemeClr val="tx1"/>
                </a:solidFill>
                <a:effectLst/>
                <a:latin typeface="+mn-lt"/>
                <a:ea typeface="+mn-ea"/>
                <a:cs typeface="+mn-cs"/>
              </a:rPr>
              <a:t>Man ser det som tidlösa sanningar om kampen mellan ont och gott.</a:t>
            </a:r>
          </a:p>
          <a:p>
            <a:pPr marL="0" indent="0">
              <a:buFont typeface="Arial" panose="020B0604020202020204" pitchFamily="34" charset="0"/>
              <a:buNone/>
            </a:pPr>
            <a:r>
              <a:rPr lang="sv-SE" sz="1200" b="0" i="0" u="none" strike="noStrike" kern="1200" dirty="0">
                <a:solidFill>
                  <a:schemeClr val="tx1"/>
                </a:solidFill>
                <a:effectLst/>
                <a:latin typeface="+mn-lt"/>
                <a:ea typeface="+mn-ea"/>
                <a:cs typeface="+mn-cs"/>
              </a:rPr>
              <a:t>Många har också gett upp med att förstå Uppenbarelseboken.</a:t>
            </a:r>
          </a:p>
          <a:p>
            <a:pPr marL="0" indent="0">
              <a:buFont typeface="Arial" panose="020B0604020202020204" pitchFamily="34" charset="0"/>
              <a:buNone/>
            </a:pPr>
            <a:r>
              <a:rPr lang="sv-SE" sz="1200" b="0" i="0" u="none" strike="noStrike" kern="1200" dirty="0">
                <a:solidFill>
                  <a:schemeClr val="tx1"/>
                </a:solidFill>
                <a:effectLst/>
                <a:latin typeface="+mn-lt"/>
                <a:ea typeface="+mn-ea"/>
                <a:cs typeface="+mn-cs"/>
              </a:rPr>
              <a:t>God regel: Om något har en bokstavlig förklaring: Använd den!</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76EC-C84D-4117-AB1D-1C19FDABD09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51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VO: Födslovåndor är pulserande, topparna blir kraftigare och kraftigare och kommer tätare och tätare.</a:t>
            </a:r>
          </a:p>
        </p:txBody>
      </p:sp>
      <p:sp>
        <p:nvSpPr>
          <p:cNvPr id="4" name="Platshållare för bildnummer 3"/>
          <p:cNvSpPr>
            <a:spLocks noGrp="1"/>
          </p:cNvSpPr>
          <p:nvPr>
            <p:ph type="sldNum" sz="quarter" idx="5"/>
          </p:nvPr>
        </p:nvSpPr>
        <p:spPr/>
        <p:txBody>
          <a:bodyPr/>
          <a:lstStyle/>
          <a:p>
            <a:fld id="{1E3176EC-C84D-4117-AB1D-1C19FDABD098}" type="slidenum">
              <a:rPr lang="sv-SE" smtClean="0"/>
              <a:t>3</a:t>
            </a:fld>
            <a:endParaRPr lang="sv-SE" dirty="0"/>
          </a:p>
        </p:txBody>
      </p:sp>
    </p:spTree>
    <p:extLst>
      <p:ext uri="{BB962C8B-B14F-4D97-AF65-F5344CB8AC3E}">
        <p14:creationId xmlns:p14="http://schemas.microsoft.com/office/powerpoint/2010/main" val="343457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trike="noStrike" baseline="0"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303178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2E0B495-6B85-4D58-92AF-EE0887EC8EB4}"/>
              </a:ext>
            </a:extLst>
          </p:cNvPr>
          <p:cNvSpPr txBox="1">
            <a:spLocks/>
          </p:cNvSpPr>
          <p:nvPr userDrawn="1"/>
        </p:nvSpPr>
        <p:spPr>
          <a:xfrm>
            <a:off x="0" y="0"/>
            <a:ext cx="12192000" cy="683999"/>
          </a:xfrm>
          <a:prstGeom prst="rect">
            <a:avLst/>
          </a:prstGeom>
          <a:gradFill>
            <a:gsLst>
              <a:gs pos="30000">
                <a:schemeClr val="accent6">
                  <a:lumMod val="75000"/>
                </a:schemeClr>
              </a:gs>
              <a:gs pos="1000">
                <a:schemeClr val="accent6">
                  <a:lumMod val="75000"/>
                </a:schemeClr>
              </a:gs>
              <a:gs pos="100000">
                <a:srgbClr val="FEF0FA"/>
              </a:gs>
            </a:gsLst>
            <a:lin ang="0" scaled="0"/>
          </a:gradFill>
        </p:spPr>
        <p:txBody>
          <a:bodyPr lIns="216000" anchor="ctr"/>
          <a:lstStyle>
            <a:lvl1pPr algn="l" defTabSz="914400"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endParaRPr lang="sv-SE"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0" y="1"/>
            <a:ext cx="12192000" cy="683999"/>
          </a:xfrm>
          <a:prstGeom prst="rect">
            <a:avLst/>
          </a:prstGeom>
          <a:noFill/>
        </p:spPr>
        <p:txBody>
          <a:bodyPr lIns="216000" anchor="ctr"/>
          <a:lstStyle>
            <a:lvl1pPr algn="l"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a:t>Rubrik</a:t>
            </a:r>
            <a:endParaRPr lang="sv-SE" dirty="0"/>
          </a:p>
        </p:txBody>
      </p:sp>
      <p:sp>
        <p:nvSpPr>
          <p:cNvPr id="5" name="textruta 4">
            <a:extLst>
              <a:ext uri="{FF2B5EF4-FFF2-40B4-BE49-F238E27FC236}">
                <a16:creationId xmlns:a16="http://schemas.microsoft.com/office/drawing/2014/main" id="{197A082E-5EDF-4A5C-9410-CF5EAD150834}"/>
              </a:ext>
            </a:extLst>
          </p:cNvPr>
          <p:cNvSpPr txBox="1"/>
          <p:nvPr userDrawn="1"/>
        </p:nvSpPr>
        <p:spPr>
          <a:xfrm>
            <a:off x="9832350" y="57632"/>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dirty="0"/>
              <a:t>Anders Gärdeborn</a:t>
            </a:r>
            <a:endParaRPr lang="LID4096" dirty="0"/>
          </a:p>
        </p:txBody>
      </p:sp>
    </p:spTree>
    <p:extLst>
      <p:ext uri="{BB962C8B-B14F-4D97-AF65-F5344CB8AC3E}">
        <p14:creationId xmlns:p14="http://schemas.microsoft.com/office/powerpoint/2010/main" val="1331519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7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pic>
        <p:nvPicPr>
          <p:cNvPr id="3" name="Bildobjekt 2" descr="En bild som visar natur, moln&#10;&#10;Automatiskt genererad beskrivning">
            <a:extLst>
              <a:ext uri="{FF2B5EF4-FFF2-40B4-BE49-F238E27FC236}">
                <a16:creationId xmlns:a16="http://schemas.microsoft.com/office/drawing/2014/main" id="{0930180E-01B3-404C-897F-607C3B1DF8F6}"/>
              </a:ext>
            </a:extLst>
          </p:cNvPr>
          <p:cNvPicPr>
            <a:picLocks noChangeAspect="1"/>
          </p:cNvPicPr>
          <p:nvPr userDrawn="1"/>
        </p:nvPicPr>
        <p:blipFill>
          <a:blip r:embed="rId2"/>
          <a:stretch>
            <a:fillRect/>
          </a:stretch>
        </p:blipFill>
        <p:spPr>
          <a:xfrm>
            <a:off x="0" y="0"/>
            <a:ext cx="12206442" cy="6858000"/>
          </a:xfrm>
          <a:prstGeom prst="rect">
            <a:avLst/>
          </a:prstGeom>
        </p:spPr>
      </p:pic>
      <p:sp>
        <p:nvSpPr>
          <p:cNvPr id="4" name="Rektangel 3">
            <a:extLst>
              <a:ext uri="{FF2B5EF4-FFF2-40B4-BE49-F238E27FC236}">
                <a16:creationId xmlns:a16="http://schemas.microsoft.com/office/drawing/2014/main" id="{A1FD0E79-3F77-4768-B6E7-DE70D250C3AC}"/>
              </a:ext>
            </a:extLst>
          </p:cNvPr>
          <p:cNvSpPr/>
          <p:nvPr userDrawn="1"/>
        </p:nvSpPr>
        <p:spPr>
          <a:xfrm>
            <a:off x="0" y="4458149"/>
            <a:ext cx="7092000" cy="707886"/>
          </a:xfrm>
          <a:prstGeom prst="rect">
            <a:avLst/>
          </a:prstGeom>
        </p:spPr>
        <p:txBody>
          <a:bodyPr wrap="none">
            <a:noAutofit/>
          </a:bodyPr>
          <a:lstStyle/>
          <a:p>
            <a:pPr algn="ctr"/>
            <a:r>
              <a:rPr lang="sv-SE" sz="4000" b="0" dirty="0">
                <a:solidFill>
                  <a:schemeClr val="bg1"/>
                </a:solidFill>
                <a:latin typeface="MV Boli" panose="02000500030200090000" pitchFamily="2" charset="0"/>
                <a:cs typeface="MV Boli" panose="02000500030200090000" pitchFamily="2" charset="0"/>
              </a:rPr>
              <a:t>Anders Gärdeborn</a:t>
            </a:r>
          </a:p>
        </p:txBody>
      </p:sp>
      <p:sp>
        <p:nvSpPr>
          <p:cNvPr id="5" name="Rektangel 4">
            <a:extLst>
              <a:ext uri="{FF2B5EF4-FFF2-40B4-BE49-F238E27FC236}">
                <a16:creationId xmlns:a16="http://schemas.microsoft.com/office/drawing/2014/main" id="{1D8F3DAF-7775-4815-BEE1-FDC5A61CCBBE}"/>
              </a:ext>
            </a:extLst>
          </p:cNvPr>
          <p:cNvSpPr/>
          <p:nvPr userDrawn="1"/>
        </p:nvSpPr>
        <p:spPr>
          <a:xfrm>
            <a:off x="0" y="376237"/>
            <a:ext cx="7092000" cy="2555443"/>
          </a:xfrm>
          <a:prstGeom prst="rect">
            <a:avLst/>
          </a:prstGeom>
        </p:spPr>
        <p:txBody>
          <a:bodyPr wrap="none">
            <a:noAutofit/>
          </a:bodyPr>
          <a:lstStyle/>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14300">
                    <a:srgbClr val="4CD964"/>
                  </a:glow>
                </a:effectLst>
                <a:uLnTx/>
                <a:uFillTx/>
                <a:latin typeface="+mn-lt"/>
                <a:ea typeface="+mn-ea"/>
                <a:cs typeface="+mn-cs"/>
              </a:rPr>
              <a:t>Jesu</a:t>
            </a:r>
          </a:p>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14300">
                    <a:srgbClr val="4CD964"/>
                  </a:glow>
                </a:effectLst>
                <a:uLnTx/>
                <a:uFillTx/>
                <a:latin typeface="+mn-lt"/>
                <a:ea typeface="+mn-ea"/>
                <a:cs typeface="+mn-cs"/>
              </a:rPr>
              <a:t>återkomst</a:t>
            </a:r>
            <a:endParaRPr lang="sv-SE" dirty="0"/>
          </a:p>
        </p:txBody>
      </p:sp>
      <p:sp>
        <p:nvSpPr>
          <p:cNvPr id="6" name="Rektangel 5">
            <a:extLst>
              <a:ext uri="{FF2B5EF4-FFF2-40B4-BE49-F238E27FC236}">
                <a16:creationId xmlns:a16="http://schemas.microsoft.com/office/drawing/2014/main" id="{23797431-2F5F-45A4-8E0E-C564EDEB0FCF}"/>
              </a:ext>
            </a:extLst>
          </p:cNvPr>
          <p:cNvSpPr/>
          <p:nvPr userDrawn="1"/>
        </p:nvSpPr>
        <p:spPr>
          <a:xfrm>
            <a:off x="0" y="2754579"/>
            <a:ext cx="7092000" cy="1446550"/>
          </a:xfrm>
          <a:prstGeom prst="rect">
            <a:avLst/>
          </a:prstGeom>
        </p:spPr>
        <p:txBody>
          <a:bodyPr wrap="none">
            <a:noAutofit/>
          </a:bodyPr>
          <a:lstStyle/>
          <a:p>
            <a:pPr algn="ctr">
              <a:lnSpc>
                <a:spcPts val="5100"/>
              </a:lnSpc>
            </a:pPr>
            <a:r>
              <a:rPr kumimoji="0" lang="sv-SE" sz="4400" b="1" i="0" u="none" strike="noStrike" kern="1200" cap="none" spc="0" normalizeH="0" baseline="0" noProof="0" dirty="0">
                <a:ln>
                  <a:noFill/>
                </a:ln>
                <a:solidFill>
                  <a:prstClr val="white"/>
                </a:solidFill>
                <a:effectLst/>
                <a:uLnTx/>
                <a:uFillTx/>
                <a:latin typeface="+mn-lt"/>
                <a:ea typeface="+mn-ea"/>
                <a:cs typeface="+mn-cs"/>
              </a:rPr>
              <a:t>… och skapelsens</a:t>
            </a:r>
            <a:br>
              <a:rPr kumimoji="0" lang="sv-SE" sz="4400" b="1" i="0" u="none" strike="noStrike" kern="1200" cap="none" spc="0" normalizeH="0" baseline="0" noProof="0" dirty="0">
                <a:ln>
                  <a:noFill/>
                </a:ln>
                <a:solidFill>
                  <a:prstClr val="white"/>
                </a:solidFill>
                <a:effectLst/>
                <a:uLnTx/>
                <a:uFillTx/>
                <a:latin typeface="+mn-lt"/>
                <a:ea typeface="+mn-ea"/>
                <a:cs typeface="+mn-cs"/>
              </a:rPr>
            </a:br>
            <a:r>
              <a:rPr kumimoji="0" lang="sv-SE" sz="4400" b="1" i="0" u="none" strike="noStrike" kern="1200" cap="none" spc="0" normalizeH="0" baseline="0" noProof="0" dirty="0">
                <a:ln>
                  <a:noFill/>
                </a:ln>
                <a:solidFill>
                  <a:prstClr val="white"/>
                </a:solidFill>
                <a:effectLst/>
                <a:uLnTx/>
                <a:uFillTx/>
                <a:latin typeface="+mn-lt"/>
                <a:ea typeface="+mn-ea"/>
                <a:cs typeface="+mn-cs"/>
              </a:rPr>
              <a:t>återupprättande</a:t>
            </a:r>
            <a:endParaRPr lang="sv-SE" dirty="0"/>
          </a:p>
        </p:txBody>
      </p:sp>
      <p:sp>
        <p:nvSpPr>
          <p:cNvPr id="2" name="Rubrik 1">
            <a:extLst>
              <a:ext uri="{FF2B5EF4-FFF2-40B4-BE49-F238E27FC236}">
                <a16:creationId xmlns:a16="http://schemas.microsoft.com/office/drawing/2014/main" id="{227C695C-7613-4729-9362-1127A5281370}"/>
              </a:ext>
            </a:extLst>
          </p:cNvPr>
          <p:cNvSpPr>
            <a:spLocks noGrp="1"/>
          </p:cNvSpPr>
          <p:nvPr>
            <p:ph type="title" hasCustomPrompt="1"/>
          </p:nvPr>
        </p:nvSpPr>
        <p:spPr>
          <a:xfrm>
            <a:off x="0" y="5644732"/>
            <a:ext cx="10515600" cy="956595"/>
          </a:xfrm>
          <a:prstGeom prst="rect">
            <a:avLst/>
          </a:prstGeom>
        </p:spPr>
        <p:txBody>
          <a:bodyPr lIns="432000" anchor="ctr"/>
          <a:lstStyle>
            <a:lvl1pPr>
              <a:lnSpc>
                <a:spcPct val="100000"/>
              </a:lnSpc>
              <a:defRPr sz="7200" b="1">
                <a:solidFill>
                  <a:srgbClr val="4CD964"/>
                </a:solidFill>
                <a:latin typeface="+mn-lt"/>
              </a:defRPr>
            </a:lvl1pPr>
          </a:lstStyle>
          <a:p>
            <a:r>
              <a:rPr lang="sv-SE"/>
              <a:t>x. Avsnittsrubrik</a:t>
            </a:r>
          </a:p>
        </p:txBody>
      </p:sp>
      <p:pic>
        <p:nvPicPr>
          <p:cNvPr id="7" name="Bildobjekt 6">
            <a:extLst>
              <a:ext uri="{FF2B5EF4-FFF2-40B4-BE49-F238E27FC236}">
                <a16:creationId xmlns:a16="http://schemas.microsoft.com/office/drawing/2014/main" id="{2A38B0FC-8F1A-4650-A347-645C31631620}"/>
              </a:ext>
            </a:extLst>
          </p:cNvPr>
          <p:cNvPicPr>
            <a:picLocks noChangeAspect="1"/>
          </p:cNvPicPr>
          <p:nvPr userDrawn="1"/>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616"/>
                    </a14:imgEffect>
                  </a14:imgLayer>
                </a14:imgProps>
              </a:ext>
              <a:ext uri="{28A0092B-C50C-407E-A947-70E740481C1C}">
                <a14:useLocalDpi xmlns:a14="http://schemas.microsoft.com/office/drawing/2010/main" val="0"/>
              </a:ext>
            </a:extLst>
          </a:blip>
          <a:stretch>
            <a:fillRect/>
          </a:stretch>
        </p:blipFill>
        <p:spPr>
          <a:xfrm>
            <a:off x="10541165" y="5460762"/>
            <a:ext cx="1340421" cy="10944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66092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7246"/>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3C9394BD-9FB7-4D56-B7F4-4F8297BDD309}"/>
              </a:ext>
            </a:extLst>
          </p:cNvPr>
          <p:cNvSpPr>
            <a:spLocks noGrp="1"/>
          </p:cNvSpPr>
          <p:nvPr>
            <p:ph type="title"/>
          </p:nvPr>
        </p:nvSpPr>
        <p:spPr/>
        <p:txBody>
          <a:bodyPr lIns="972000"/>
          <a:lstStyle/>
          <a:p>
            <a:r>
              <a:rPr lang="sv-SE" dirty="0"/>
              <a:t>2. Tidstecken</a:t>
            </a:r>
          </a:p>
        </p:txBody>
      </p:sp>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CAC29F27-69C6-49A4-AFF8-C4F81166D7AD}"/>
                  </a:ext>
                </a:extLst>
              </p14:cNvPr>
              <p14:cNvContentPartPr/>
              <p14:nvPr/>
            </p14:nvContentPartPr>
            <p14:xfrm>
              <a:off x="8541651" y="-1777509"/>
              <a:ext cx="37800" cy="15840"/>
            </p14:xfrm>
          </p:contentPart>
        </mc:Choice>
        <mc:Fallback xmlns="">
          <p:pic>
            <p:nvPicPr>
              <p:cNvPr id="2" name="Pennanteckning 1">
                <a:extLst>
                  <a:ext uri="{FF2B5EF4-FFF2-40B4-BE49-F238E27FC236}">
                    <a16:creationId xmlns:a16="http://schemas.microsoft.com/office/drawing/2014/main" id="{CAC29F27-69C6-49A4-AFF8-C4F81166D7AD}"/>
                  </a:ext>
                </a:extLst>
              </p:cNvPr>
              <p:cNvPicPr/>
              <p:nvPr/>
            </p:nvPicPr>
            <p:blipFill>
              <a:blip r:embed="rId6"/>
              <a:stretch>
                <a:fillRect/>
              </a:stretch>
            </p:blipFill>
            <p:spPr>
              <a:xfrm>
                <a:off x="8532651" y="-1786149"/>
                <a:ext cx="55440" cy="33480"/>
              </a:xfrm>
              <a:prstGeom prst="rect">
                <a:avLst/>
              </a:prstGeom>
            </p:spPr>
          </p:pic>
        </mc:Fallback>
      </mc:AlternateContent>
    </p:spTree>
    <p:extLst>
      <p:ext uri="{BB962C8B-B14F-4D97-AF65-F5344CB8AC3E}">
        <p14:creationId xmlns:p14="http://schemas.microsoft.com/office/powerpoint/2010/main" val="3426514340"/>
      </p:ext>
    </p:extLst>
  </p:cSld>
  <p:clrMapOvr>
    <a:masterClrMapping/>
  </p:clrMapOvr>
  <p:transition advTm="23462">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60C554-2F86-42B4-AE60-04B048F28620}"/>
              </a:ext>
            </a:extLst>
          </p:cNvPr>
          <p:cNvSpPr/>
          <p:nvPr/>
        </p:nvSpPr>
        <p:spPr>
          <a:xfrm>
            <a:off x="0" y="4529271"/>
            <a:ext cx="12192000" cy="232872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p>
        </p:txBody>
      </p:sp>
      <p:sp>
        <p:nvSpPr>
          <p:cNvPr id="6" name="Rubrik 5"/>
          <p:cNvSpPr>
            <a:spLocks noGrp="1"/>
          </p:cNvSpPr>
          <p:nvPr>
            <p:ph type="title"/>
          </p:nvPr>
        </p:nvSpPr>
        <p:spPr/>
        <p:txBody>
          <a:bodyPr/>
          <a:lstStyle/>
          <a:p>
            <a:r>
              <a:rPr lang="sv-SE" dirty="0"/>
              <a:t>Kommer Jesus överraskande?</a:t>
            </a:r>
            <a:endParaRPr lang="sv-SE" dirty="0">
              <a:effectLst>
                <a:outerShdw blurRad="38100" dist="38100" dir="2700000" algn="tl">
                  <a:srgbClr val="000000">
                    <a:alpha val="43137"/>
                  </a:srgbClr>
                </a:outerShdw>
              </a:effectLst>
            </a:endParaRPr>
          </a:p>
        </p:txBody>
      </p:sp>
      <p:sp>
        <p:nvSpPr>
          <p:cNvPr id="2" name="Rektangel 1">
            <a:extLst>
              <a:ext uri="{FF2B5EF4-FFF2-40B4-BE49-F238E27FC236}">
                <a16:creationId xmlns:a16="http://schemas.microsoft.com/office/drawing/2014/main" id="{41A17722-3F34-4A5B-861B-4FC40F06D779}"/>
              </a:ext>
            </a:extLst>
          </p:cNvPr>
          <p:cNvSpPr/>
          <p:nvPr/>
        </p:nvSpPr>
        <p:spPr>
          <a:xfrm>
            <a:off x="4085060" y="872820"/>
            <a:ext cx="8291953" cy="3483198"/>
          </a:xfrm>
          <a:prstGeom prst="rect">
            <a:avLst/>
          </a:prstGeom>
        </p:spPr>
        <p:txBody>
          <a:bodyPr wrap="square" lIns="180000">
            <a:spAutoFit/>
          </a:bodyPr>
          <a:lstStyle/>
          <a:p>
            <a:pPr>
              <a:defRPr/>
            </a:pPr>
            <a:r>
              <a:rPr lang="sv-SE" sz="2400" i="1" u="sng" dirty="0">
                <a:solidFill>
                  <a:srgbClr val="C00000"/>
                </a:solidFill>
                <a:latin typeface="Calibri"/>
                <a:ea typeface="Times New Roman" panose="02020603050405020304" pitchFamily="18" charset="0"/>
                <a:cs typeface="Times New Roman" panose="02020603050405020304" pitchFamily="18" charset="0"/>
              </a:rPr>
              <a:t>När det gäller vår Herre Jesu Kristi ankomst</a:t>
            </a:r>
            <a:r>
              <a:rPr lang="sv-SE" sz="2400" dirty="0">
                <a:solidFill>
                  <a:srgbClr val="C00000"/>
                </a:solidFill>
                <a:latin typeface="Calibri"/>
                <a:ea typeface="Times New Roman" panose="02020603050405020304" pitchFamily="18" charset="0"/>
                <a:cs typeface="Times New Roman" panose="02020603050405020304" pitchFamily="18" charset="0"/>
              </a:rPr>
              <a:t>… </a:t>
            </a:r>
            <a:br>
              <a:rPr lang="sv-SE" sz="2400" dirty="0">
                <a:solidFill>
                  <a:srgbClr val="C00000"/>
                </a:solidFill>
                <a:latin typeface="Calibri"/>
                <a:ea typeface="Times New Roman" panose="02020603050405020304" pitchFamily="18" charset="0"/>
                <a:cs typeface="Times New Roman" panose="02020603050405020304" pitchFamily="18" charset="0"/>
              </a:rPr>
            </a:br>
            <a:r>
              <a:rPr lang="sv-SE" sz="2400" dirty="0">
                <a:solidFill>
                  <a:srgbClr val="C00000"/>
                </a:solidFill>
                <a:latin typeface="Calibri"/>
                <a:ea typeface="Times New Roman" panose="02020603050405020304" pitchFamily="18" charset="0"/>
                <a:cs typeface="Times New Roman" panose="02020603050405020304" pitchFamily="18" charset="0"/>
              </a:rPr>
              <a:t>ber vi er, bröder, att inte plötsligt tappa fattningen… </a:t>
            </a:r>
            <a:br>
              <a:rPr lang="sv-SE" sz="2400" dirty="0">
                <a:solidFill>
                  <a:srgbClr val="C00000"/>
                </a:solidFill>
                <a:latin typeface="Calibri"/>
                <a:ea typeface="Times New Roman" panose="02020603050405020304" pitchFamily="18" charset="0"/>
                <a:cs typeface="Times New Roman" panose="02020603050405020304" pitchFamily="18" charset="0"/>
              </a:rPr>
            </a:br>
            <a:r>
              <a:rPr lang="sv-SE" sz="2400" dirty="0">
                <a:solidFill>
                  <a:srgbClr val="C00000"/>
                </a:solidFill>
                <a:latin typeface="Calibri"/>
                <a:ea typeface="Times New Roman" panose="02020603050405020304" pitchFamily="18" charset="0"/>
                <a:cs typeface="Times New Roman" panose="02020603050405020304" pitchFamily="18" charset="0"/>
              </a:rPr>
              <a:t>Låt ingen bedra er på något sätt. Först måste…</a:t>
            </a:r>
          </a:p>
          <a:p>
            <a:pPr marL="358775" indent="-358775">
              <a:spcBef>
                <a:spcPts val="600"/>
              </a:spcBef>
              <a:buFont typeface="+mj-lt"/>
              <a:buAutoNum type="arabicPeriod"/>
              <a:defRPr/>
            </a:pPr>
            <a:r>
              <a:rPr lang="sv-SE" sz="2400" i="1" u="sng" dirty="0">
                <a:solidFill>
                  <a:srgbClr val="C00000"/>
                </a:solidFill>
                <a:latin typeface="Calibri"/>
                <a:ea typeface="Times New Roman" panose="02020603050405020304" pitchFamily="18" charset="0"/>
                <a:cs typeface="Times New Roman" panose="02020603050405020304" pitchFamily="18" charset="0"/>
              </a:rPr>
              <a:t>avfallet</a:t>
            </a:r>
            <a:r>
              <a:rPr lang="sv-SE" sz="2400" dirty="0">
                <a:solidFill>
                  <a:srgbClr val="C00000"/>
                </a:solidFill>
                <a:latin typeface="Calibri"/>
                <a:ea typeface="Times New Roman" panose="02020603050405020304" pitchFamily="18" charset="0"/>
                <a:cs typeface="Times New Roman" panose="02020603050405020304" pitchFamily="18" charset="0"/>
              </a:rPr>
              <a:t> komma och… </a:t>
            </a:r>
          </a:p>
          <a:p>
            <a:pPr marL="358775" indent="-358775">
              <a:spcBef>
                <a:spcPts val="600"/>
              </a:spcBef>
              <a:buFont typeface="+mj-lt"/>
              <a:buAutoNum type="arabicPeriod"/>
              <a:defRPr/>
            </a:pPr>
            <a:r>
              <a:rPr lang="sv-SE" sz="2400" i="1" u="sng" dirty="0">
                <a:solidFill>
                  <a:srgbClr val="C00000"/>
                </a:solidFill>
                <a:latin typeface="Calibri"/>
                <a:ea typeface="Times New Roman" panose="02020603050405020304" pitchFamily="18" charset="0"/>
                <a:cs typeface="Times New Roman" panose="02020603050405020304" pitchFamily="18" charset="0"/>
              </a:rPr>
              <a:t>laglöshetens människa</a:t>
            </a:r>
            <a:r>
              <a:rPr lang="sv-SE" sz="2400" dirty="0">
                <a:solidFill>
                  <a:srgbClr val="C00000"/>
                </a:solidFill>
                <a:latin typeface="Calibri"/>
                <a:ea typeface="Times New Roman" panose="02020603050405020304" pitchFamily="18" charset="0"/>
                <a:cs typeface="Times New Roman" panose="02020603050405020304" pitchFamily="18" charset="0"/>
              </a:rPr>
              <a:t> träda fram… så att han…</a:t>
            </a:r>
          </a:p>
          <a:p>
            <a:pPr marL="717550" lvl="1" indent="-358775">
              <a:buFont typeface="+mj-lt"/>
              <a:buAutoNum type="alphaLcPeriod"/>
              <a:defRPr/>
            </a:pPr>
            <a:r>
              <a:rPr lang="sv-SE" sz="2400" i="1" u="sng" dirty="0">
                <a:solidFill>
                  <a:srgbClr val="C00000"/>
                </a:solidFill>
                <a:latin typeface="Calibri"/>
                <a:ea typeface="Times New Roman" panose="02020603050405020304" pitchFamily="18" charset="0"/>
                <a:cs typeface="Times New Roman" panose="02020603050405020304" pitchFamily="18" charset="0"/>
              </a:rPr>
              <a:t>sätter sig</a:t>
            </a:r>
            <a:r>
              <a:rPr lang="sv-SE" sz="2400" dirty="0">
                <a:solidFill>
                  <a:srgbClr val="C00000"/>
                </a:solidFill>
                <a:latin typeface="Calibri"/>
                <a:ea typeface="Times New Roman" panose="02020603050405020304" pitchFamily="18" charset="0"/>
                <a:cs typeface="Times New Roman" panose="02020603050405020304" pitchFamily="18" charset="0"/>
              </a:rPr>
              <a:t> i Guds tempel och… </a:t>
            </a:r>
          </a:p>
          <a:p>
            <a:pPr marL="717550" lvl="1" indent="-358775">
              <a:lnSpc>
                <a:spcPct val="107000"/>
              </a:lnSpc>
              <a:spcAft>
                <a:spcPts val="800"/>
              </a:spcAft>
              <a:buFont typeface="+mj-lt"/>
              <a:buAutoNum type="alphaLcPeriod"/>
              <a:defRPr/>
            </a:pPr>
            <a:r>
              <a:rPr lang="sv-SE" sz="2400" i="1" u="sng" dirty="0">
                <a:solidFill>
                  <a:srgbClr val="C00000"/>
                </a:solidFill>
                <a:latin typeface="Calibri"/>
                <a:ea typeface="Times New Roman" panose="02020603050405020304" pitchFamily="18" charset="0"/>
                <a:cs typeface="Times New Roman" panose="02020603050405020304" pitchFamily="18" charset="0"/>
              </a:rPr>
              <a:t>säger sig</a:t>
            </a:r>
            <a:r>
              <a:rPr lang="sv-SE" sz="2400" dirty="0">
                <a:solidFill>
                  <a:srgbClr val="C00000"/>
                </a:solidFill>
                <a:latin typeface="Calibri"/>
                <a:ea typeface="Times New Roman" panose="02020603050405020304" pitchFamily="18" charset="0"/>
                <a:cs typeface="Times New Roman" panose="02020603050405020304" pitchFamily="18" charset="0"/>
              </a:rPr>
              <a:t> vara Gud. </a:t>
            </a:r>
            <a:r>
              <a:rPr lang="sv-SE" dirty="0">
                <a:solidFill>
                  <a:prstClr val="black"/>
                </a:solidFill>
                <a:latin typeface="Calibri"/>
                <a:ea typeface="Times New Roman" panose="02020603050405020304" pitchFamily="18" charset="0"/>
                <a:cs typeface="Times New Roman" panose="02020603050405020304" pitchFamily="18" charset="0"/>
              </a:rPr>
              <a:t>(2 Tess 2:1-4)</a:t>
            </a:r>
          </a:p>
          <a:p>
            <a:pPr>
              <a:spcBef>
                <a:spcPts val="1200"/>
              </a:spcBef>
              <a:defRPr/>
            </a:pPr>
            <a:r>
              <a:rPr lang="sv-SE" sz="2400" dirty="0">
                <a:solidFill>
                  <a:prstClr val="black"/>
                </a:solidFill>
              </a:rPr>
              <a:t>Jesus säger </a:t>
            </a:r>
            <a:r>
              <a:rPr lang="sv-SE" sz="2400" dirty="0">
                <a:solidFill>
                  <a:srgbClr val="C00000"/>
                </a:solidFill>
              </a:rPr>
              <a:t>”Jag kommer snart/plötsligt” </a:t>
            </a:r>
            <a:r>
              <a:rPr lang="sv-SE" dirty="0"/>
              <a:t>(Upp 22:7)</a:t>
            </a:r>
            <a:r>
              <a:rPr lang="sv-SE" sz="2400" dirty="0"/>
              <a:t> </a:t>
            </a:r>
          </a:p>
        </p:txBody>
      </p:sp>
      <p:pic>
        <p:nvPicPr>
          <p:cNvPr id="4" name="Bildobjekt 3">
            <a:extLst>
              <a:ext uri="{FF2B5EF4-FFF2-40B4-BE49-F238E27FC236}">
                <a16:creationId xmlns:a16="http://schemas.microsoft.com/office/drawing/2014/main" id="{A76A602F-16DB-45EC-8F6E-01EFC5E118CE}"/>
              </a:ext>
            </a:extLst>
          </p:cNvPr>
          <p:cNvPicPr>
            <a:picLocks noChangeAspect="1"/>
          </p:cNvPicPr>
          <p:nvPr/>
        </p:nvPicPr>
        <p:blipFill>
          <a:blip r:embed="rId4"/>
          <a:stretch>
            <a:fillRect/>
          </a:stretch>
        </p:blipFill>
        <p:spPr>
          <a:xfrm>
            <a:off x="103002" y="759895"/>
            <a:ext cx="3979092" cy="3655435"/>
          </a:xfrm>
          <a:prstGeom prst="rect">
            <a:avLst/>
          </a:prstGeom>
        </p:spPr>
      </p:pic>
      <p:sp>
        <p:nvSpPr>
          <p:cNvPr id="20" name="textruta 19">
            <a:extLst>
              <a:ext uri="{FF2B5EF4-FFF2-40B4-BE49-F238E27FC236}">
                <a16:creationId xmlns:a16="http://schemas.microsoft.com/office/drawing/2014/main" id="{DF32ACC0-B126-48D7-90E4-181E22E579D5}"/>
              </a:ext>
            </a:extLst>
          </p:cNvPr>
          <p:cNvSpPr txBox="1"/>
          <p:nvPr/>
        </p:nvSpPr>
        <p:spPr>
          <a:xfrm>
            <a:off x="421430" y="5346958"/>
            <a:ext cx="349623" cy="1354217"/>
          </a:xfrm>
          <a:prstGeom prst="rect">
            <a:avLst/>
          </a:prstGeom>
          <a:noFill/>
        </p:spPr>
        <p:txBody>
          <a:bodyPr wrap="square" lIns="0" tIns="0" rIns="0" bIns="0" rtlCol="0">
            <a:spAutoFit/>
          </a:bodyPr>
          <a:lstStyle/>
          <a:p>
            <a:pPr algn="ctr"/>
            <a:r>
              <a:rPr lang="sv-SE" sz="8800" dirty="0">
                <a:sym typeface="Wingdings 2" panose="05020102010507070707" pitchFamily="18" charset="2"/>
              </a:rPr>
              <a:t></a:t>
            </a:r>
            <a:endParaRPr lang="sv-SE" sz="8800" dirty="0"/>
          </a:p>
        </p:txBody>
      </p:sp>
      <p:cxnSp>
        <p:nvCxnSpPr>
          <p:cNvPr id="22" name="Rak koppling 21">
            <a:extLst>
              <a:ext uri="{FF2B5EF4-FFF2-40B4-BE49-F238E27FC236}">
                <a16:creationId xmlns:a16="http://schemas.microsoft.com/office/drawing/2014/main" id="{A29C007C-DC6B-4A02-A5BC-FB0514EFC2BF}"/>
              </a:ext>
            </a:extLst>
          </p:cNvPr>
          <p:cNvCxnSpPr/>
          <p:nvPr/>
        </p:nvCxnSpPr>
        <p:spPr>
          <a:xfrm>
            <a:off x="502022" y="6637804"/>
            <a:ext cx="108921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upp 46">
            <a:extLst>
              <a:ext uri="{FF2B5EF4-FFF2-40B4-BE49-F238E27FC236}">
                <a16:creationId xmlns:a16="http://schemas.microsoft.com/office/drawing/2014/main" id="{E3D8392A-F716-4490-91DD-9E396BBA38FD}"/>
              </a:ext>
            </a:extLst>
          </p:cNvPr>
          <p:cNvGrpSpPr/>
          <p:nvPr/>
        </p:nvGrpSpPr>
        <p:grpSpPr>
          <a:xfrm>
            <a:off x="1125331" y="5814563"/>
            <a:ext cx="10222428" cy="675421"/>
            <a:chOff x="1125331" y="5976488"/>
            <a:chExt cx="10222428" cy="675421"/>
          </a:xfrm>
        </p:grpSpPr>
        <p:sp>
          <p:nvSpPr>
            <p:cNvPr id="17" name="Rektangel 16">
              <a:extLst>
                <a:ext uri="{FF2B5EF4-FFF2-40B4-BE49-F238E27FC236}">
                  <a16:creationId xmlns:a16="http://schemas.microsoft.com/office/drawing/2014/main" id="{0076E91D-A8C1-47D0-BE35-9258ABB31864}"/>
                </a:ext>
              </a:extLst>
            </p:cNvPr>
            <p:cNvSpPr/>
            <p:nvPr/>
          </p:nvSpPr>
          <p:spPr>
            <a:xfrm>
              <a:off x="1125331" y="6399909"/>
              <a:ext cx="5556231" cy="25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sv-SE" dirty="0"/>
                <a:t>Guds rike (symboliskt)</a:t>
              </a:r>
            </a:p>
          </p:txBody>
        </p:sp>
        <p:sp>
          <p:nvSpPr>
            <p:cNvPr id="33" name="Rektangel 32">
              <a:extLst>
                <a:ext uri="{FF2B5EF4-FFF2-40B4-BE49-F238E27FC236}">
                  <a16:creationId xmlns:a16="http://schemas.microsoft.com/office/drawing/2014/main" id="{CF027B46-9F9D-43FE-A9F1-9AC4AE922FB1}"/>
                </a:ext>
              </a:extLst>
            </p:cNvPr>
            <p:cNvSpPr/>
            <p:nvPr/>
          </p:nvSpPr>
          <p:spPr>
            <a:xfrm>
              <a:off x="6722082" y="6397868"/>
              <a:ext cx="4625677" cy="252000"/>
            </a:xfrm>
            <a:prstGeom prst="rect">
              <a:avLst/>
            </a:prstGeom>
            <a:gradFill>
              <a:gsLst>
                <a:gs pos="0">
                  <a:srgbClr val="42D657"/>
                </a:gs>
                <a:gs pos="70000">
                  <a:schemeClr val="accent3">
                    <a:lumMod val="75000"/>
                  </a:schemeClr>
                </a:gs>
                <a:gs pos="100000">
                  <a:schemeClr val="accent3">
                    <a:lumMod val="7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t>Evighet</a:t>
              </a:r>
            </a:p>
          </p:txBody>
        </p:sp>
        <p:pic>
          <p:nvPicPr>
            <p:cNvPr id="11" name="Bild 10" descr="Rättvisans vågskålar">
              <a:extLst>
                <a:ext uri="{FF2B5EF4-FFF2-40B4-BE49-F238E27FC236}">
                  <a16:creationId xmlns:a16="http://schemas.microsoft.com/office/drawing/2014/main" id="{6E2CFB71-C037-4F3B-9692-12A22FB7B4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9798" y="5976488"/>
              <a:ext cx="625041" cy="625041"/>
            </a:xfrm>
            <a:prstGeom prst="rect">
              <a:avLst/>
            </a:prstGeom>
          </p:spPr>
        </p:pic>
      </p:grpSp>
      <p:grpSp>
        <p:nvGrpSpPr>
          <p:cNvPr id="59" name="Grupp 58">
            <a:extLst>
              <a:ext uri="{FF2B5EF4-FFF2-40B4-BE49-F238E27FC236}">
                <a16:creationId xmlns:a16="http://schemas.microsoft.com/office/drawing/2014/main" id="{D93BC94A-8D04-4C0D-96CA-F688F2A4CEAC}"/>
              </a:ext>
            </a:extLst>
          </p:cNvPr>
          <p:cNvGrpSpPr/>
          <p:nvPr/>
        </p:nvGrpSpPr>
        <p:grpSpPr>
          <a:xfrm>
            <a:off x="4122815" y="4640560"/>
            <a:ext cx="1470133" cy="888684"/>
            <a:chOff x="2939942" y="4812010"/>
            <a:chExt cx="1470133" cy="888684"/>
          </a:xfrm>
        </p:grpSpPr>
        <p:grpSp>
          <p:nvGrpSpPr>
            <p:cNvPr id="31" name="Grupp 30">
              <a:extLst>
                <a:ext uri="{FF2B5EF4-FFF2-40B4-BE49-F238E27FC236}">
                  <a16:creationId xmlns:a16="http://schemas.microsoft.com/office/drawing/2014/main" id="{1326A9B1-4962-47B2-9363-A9E60BB9CC6C}"/>
                </a:ext>
              </a:extLst>
            </p:cNvPr>
            <p:cNvGrpSpPr/>
            <p:nvPr/>
          </p:nvGrpSpPr>
          <p:grpSpPr>
            <a:xfrm>
              <a:off x="3448188" y="5247053"/>
              <a:ext cx="453641" cy="453641"/>
              <a:chOff x="7340042" y="3293746"/>
              <a:chExt cx="1310908" cy="1310907"/>
            </a:xfrm>
          </p:grpSpPr>
          <p:pic>
            <p:nvPicPr>
              <p:cNvPr id="28" name="Bild 27" descr="Hämta från molnet">
                <a:extLst>
                  <a:ext uri="{FF2B5EF4-FFF2-40B4-BE49-F238E27FC236}">
                    <a16:creationId xmlns:a16="http://schemas.microsoft.com/office/drawing/2014/main" id="{BB41595B-FA5C-4485-9526-56FF8D0296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0042" y="3293746"/>
                <a:ext cx="1310908" cy="1310907"/>
              </a:xfrm>
              <a:prstGeom prst="rect">
                <a:avLst/>
              </a:prstGeom>
            </p:spPr>
          </p:pic>
          <p:sp>
            <p:nvSpPr>
              <p:cNvPr id="30" name="Rektangel 29">
                <a:extLst>
                  <a:ext uri="{FF2B5EF4-FFF2-40B4-BE49-F238E27FC236}">
                    <a16:creationId xmlns:a16="http://schemas.microsoft.com/office/drawing/2014/main" id="{E8ED0D6A-4DAF-4682-87AC-39F63347562E}"/>
                  </a:ext>
                </a:extLst>
              </p:cNvPr>
              <p:cNvSpPr/>
              <p:nvPr/>
            </p:nvSpPr>
            <p:spPr>
              <a:xfrm>
                <a:off x="7709653" y="3747248"/>
                <a:ext cx="591670" cy="6942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9" name="Bild 28" descr="Hämta från molnet">
                <a:extLst>
                  <a:ext uri="{FF2B5EF4-FFF2-40B4-BE49-F238E27FC236}">
                    <a16:creationId xmlns:a16="http://schemas.microsoft.com/office/drawing/2014/main" id="{CD2C2340-F0E3-424E-AB19-0328236A1D9D}"/>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8879" t="33703" r="28037" b="7930"/>
              <a:stretch/>
            </p:blipFill>
            <p:spPr>
              <a:xfrm rot="10800000">
                <a:off x="7709652" y="3692543"/>
                <a:ext cx="564772" cy="765144"/>
              </a:xfrm>
              <a:prstGeom prst="rect">
                <a:avLst/>
              </a:prstGeom>
            </p:spPr>
          </p:pic>
        </p:grpSp>
        <p:sp>
          <p:nvSpPr>
            <p:cNvPr id="40" name="textruta 39">
              <a:extLst>
                <a:ext uri="{FF2B5EF4-FFF2-40B4-BE49-F238E27FC236}">
                  <a16:creationId xmlns:a16="http://schemas.microsoft.com/office/drawing/2014/main" id="{6901DC57-533C-4CA6-A98E-0F218F711251}"/>
                </a:ext>
              </a:extLst>
            </p:cNvPr>
            <p:cNvSpPr txBox="1"/>
            <p:nvPr/>
          </p:nvSpPr>
          <p:spPr>
            <a:xfrm>
              <a:off x="2939942" y="4812010"/>
              <a:ext cx="1470133" cy="464871"/>
            </a:xfrm>
            <a:prstGeom prst="rect">
              <a:avLst/>
            </a:prstGeom>
            <a:noFill/>
          </p:spPr>
          <p:txBody>
            <a:bodyPr wrap="square" lIns="0" tIns="0" rIns="0" bIns="0" rtlCol="0">
              <a:spAutoFit/>
            </a:bodyPr>
            <a:lstStyle/>
            <a:p>
              <a:pPr algn="ctr">
                <a:lnSpc>
                  <a:spcPts val="1800"/>
                </a:lnSpc>
              </a:pPr>
              <a:r>
                <a:rPr lang="sv-SE" dirty="0">
                  <a:solidFill>
                    <a:schemeClr val="accent6">
                      <a:lumMod val="75000"/>
                    </a:schemeClr>
                  </a:solidFill>
                </a:rPr>
                <a:t>Pre-trib Uppryckande</a:t>
              </a:r>
            </a:p>
          </p:txBody>
        </p:sp>
      </p:grpSp>
      <p:sp>
        <p:nvSpPr>
          <p:cNvPr id="46" name="textruta 45">
            <a:extLst>
              <a:ext uri="{FF2B5EF4-FFF2-40B4-BE49-F238E27FC236}">
                <a16:creationId xmlns:a16="http://schemas.microsoft.com/office/drawing/2014/main" id="{29C1686C-8791-4816-A0CD-C0FF1E7C354A}"/>
              </a:ext>
            </a:extLst>
          </p:cNvPr>
          <p:cNvSpPr txBox="1"/>
          <p:nvPr/>
        </p:nvSpPr>
        <p:spPr>
          <a:xfrm>
            <a:off x="1518736" y="5446716"/>
            <a:ext cx="2065763" cy="307777"/>
          </a:xfrm>
          <a:prstGeom prst="rect">
            <a:avLst/>
          </a:prstGeom>
          <a:noFill/>
        </p:spPr>
        <p:txBody>
          <a:bodyPr wrap="square" lIns="0" tIns="0" rIns="0" bIns="0" rtlCol="0">
            <a:spAutoFit/>
          </a:bodyPr>
          <a:lstStyle/>
          <a:p>
            <a:r>
              <a:rPr lang="sv-SE" sz="2000" dirty="0">
                <a:effectLst>
                  <a:outerShdw blurRad="38100" dist="38100" dir="2700000" algn="tl">
                    <a:srgbClr val="000000">
                      <a:alpha val="43137"/>
                    </a:srgbClr>
                  </a:outerShdw>
                </a:effectLst>
              </a:rPr>
              <a:t>Premillennialism </a:t>
            </a:r>
            <a:r>
              <a:rPr lang="sv-SE" sz="2000" dirty="0">
                <a:effectLst>
                  <a:outerShdw blurRad="38100" dist="38100" dir="2700000" algn="tl">
                    <a:srgbClr val="000000">
                      <a:alpha val="43137"/>
                    </a:srgbClr>
                  </a:outerShdw>
                </a:effectLst>
                <a:sym typeface="Wingdings" panose="05000000000000000000" pitchFamily="2" charset="2"/>
              </a:rPr>
              <a:t></a:t>
            </a:r>
            <a:endParaRPr lang="sv-SE" sz="2000" dirty="0">
              <a:effectLst>
                <a:outerShdw blurRad="38100" dist="38100" dir="2700000" algn="tl">
                  <a:srgbClr val="000000">
                    <a:alpha val="43137"/>
                  </a:srgbClr>
                </a:outerShdw>
              </a:effectLst>
            </a:endParaRPr>
          </a:p>
        </p:txBody>
      </p:sp>
      <p:sp>
        <p:nvSpPr>
          <p:cNvPr id="48" name="textruta 47">
            <a:extLst>
              <a:ext uri="{FF2B5EF4-FFF2-40B4-BE49-F238E27FC236}">
                <a16:creationId xmlns:a16="http://schemas.microsoft.com/office/drawing/2014/main" id="{6C569F92-EC9F-4B80-A016-F4EEF0FB6BD5}"/>
              </a:ext>
            </a:extLst>
          </p:cNvPr>
          <p:cNvSpPr txBox="1"/>
          <p:nvPr/>
        </p:nvSpPr>
        <p:spPr>
          <a:xfrm>
            <a:off x="1518736" y="5939886"/>
            <a:ext cx="1952827" cy="307777"/>
          </a:xfrm>
          <a:prstGeom prst="rect">
            <a:avLst/>
          </a:prstGeom>
          <a:noFill/>
        </p:spPr>
        <p:txBody>
          <a:bodyPr wrap="square" lIns="0" tIns="0" rIns="0" bIns="0" rtlCol="0">
            <a:spAutoFit/>
          </a:bodyPr>
          <a:lstStyle/>
          <a:p>
            <a:r>
              <a:rPr lang="sv-SE" sz="2000" dirty="0">
                <a:effectLst>
                  <a:outerShdw blurRad="38100" dist="38100" dir="2700000" algn="tl">
                    <a:srgbClr val="000000">
                      <a:alpha val="43137"/>
                    </a:srgbClr>
                  </a:outerShdw>
                </a:effectLst>
              </a:rPr>
              <a:t>Amillennialism </a:t>
            </a:r>
            <a:r>
              <a:rPr lang="sv-SE" sz="2000" dirty="0">
                <a:effectLst>
                  <a:outerShdw blurRad="38100" dist="38100" dir="2700000" algn="tl">
                    <a:srgbClr val="000000">
                      <a:alpha val="43137"/>
                    </a:srgbClr>
                  </a:outerShdw>
                </a:effectLst>
                <a:sym typeface="Wingdings" panose="05000000000000000000" pitchFamily="2" charset="2"/>
              </a:rPr>
              <a:t></a:t>
            </a:r>
            <a:endParaRPr lang="sv-SE" sz="2000" dirty="0">
              <a:effectLst>
                <a:outerShdw blurRad="38100" dist="38100" dir="2700000" algn="tl">
                  <a:srgbClr val="000000">
                    <a:alpha val="43137"/>
                  </a:srgbClr>
                </a:outerShdw>
              </a:effectLst>
            </a:endParaRPr>
          </a:p>
        </p:txBody>
      </p:sp>
      <p:grpSp>
        <p:nvGrpSpPr>
          <p:cNvPr id="61" name="Grupp 60">
            <a:extLst>
              <a:ext uri="{FF2B5EF4-FFF2-40B4-BE49-F238E27FC236}">
                <a16:creationId xmlns:a16="http://schemas.microsoft.com/office/drawing/2014/main" id="{21C87B49-869E-474C-BE87-10161F7D14D7}"/>
              </a:ext>
            </a:extLst>
          </p:cNvPr>
          <p:cNvGrpSpPr/>
          <p:nvPr/>
        </p:nvGrpSpPr>
        <p:grpSpPr>
          <a:xfrm>
            <a:off x="4843798" y="4640560"/>
            <a:ext cx="6482697" cy="1103040"/>
            <a:chOff x="4843798" y="4640560"/>
            <a:chExt cx="6482697" cy="1103040"/>
          </a:xfrm>
        </p:grpSpPr>
        <p:sp>
          <p:nvSpPr>
            <p:cNvPr id="24" name="Rektangel 23">
              <a:extLst>
                <a:ext uri="{FF2B5EF4-FFF2-40B4-BE49-F238E27FC236}">
                  <a16:creationId xmlns:a16="http://schemas.microsoft.com/office/drawing/2014/main" id="{52186301-6B6D-4C91-9560-E100156B4E93}"/>
                </a:ext>
              </a:extLst>
            </p:cNvPr>
            <p:cNvSpPr/>
            <p:nvPr/>
          </p:nvSpPr>
          <p:spPr>
            <a:xfrm>
              <a:off x="6722082" y="5488453"/>
              <a:ext cx="2501154" cy="25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sv-SE" dirty="0"/>
                <a:t>Guds rike (1000 år)</a:t>
              </a:r>
            </a:p>
          </p:txBody>
        </p:sp>
        <p:sp>
          <p:nvSpPr>
            <p:cNvPr id="32" name="Rektangel 31">
              <a:extLst>
                <a:ext uri="{FF2B5EF4-FFF2-40B4-BE49-F238E27FC236}">
                  <a16:creationId xmlns:a16="http://schemas.microsoft.com/office/drawing/2014/main" id="{B2A21DAD-97D7-43BB-9E73-9C0D9371F81E}"/>
                </a:ext>
              </a:extLst>
            </p:cNvPr>
            <p:cNvSpPr/>
            <p:nvPr/>
          </p:nvSpPr>
          <p:spPr>
            <a:xfrm>
              <a:off x="9267029" y="5488453"/>
              <a:ext cx="2059466" cy="252000"/>
            </a:xfrm>
            <a:prstGeom prst="rect">
              <a:avLst/>
            </a:prstGeom>
            <a:gradFill>
              <a:gsLst>
                <a:gs pos="0">
                  <a:srgbClr val="42D657"/>
                </a:gs>
                <a:gs pos="70000">
                  <a:schemeClr val="accent3">
                    <a:lumMod val="75000"/>
                  </a:schemeClr>
                </a:gs>
                <a:gs pos="100000">
                  <a:schemeClr val="accent3">
                    <a:lumMod val="7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sv-SE" dirty="0"/>
                <a:t>Evighet</a:t>
              </a:r>
            </a:p>
          </p:txBody>
        </p:sp>
        <p:sp>
          <p:nvSpPr>
            <p:cNvPr id="35" name="Rektangel 34">
              <a:extLst>
                <a:ext uri="{FF2B5EF4-FFF2-40B4-BE49-F238E27FC236}">
                  <a16:creationId xmlns:a16="http://schemas.microsoft.com/office/drawing/2014/main" id="{24AB8311-E203-4762-A647-6EA19E90953F}"/>
                </a:ext>
              </a:extLst>
            </p:cNvPr>
            <p:cNvSpPr/>
            <p:nvPr/>
          </p:nvSpPr>
          <p:spPr>
            <a:xfrm>
              <a:off x="4843798" y="5491600"/>
              <a:ext cx="1837765"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Vedermöda (7 år)</a:t>
              </a:r>
            </a:p>
          </p:txBody>
        </p:sp>
        <p:grpSp>
          <p:nvGrpSpPr>
            <p:cNvPr id="58" name="Grupp 57">
              <a:extLst>
                <a:ext uri="{FF2B5EF4-FFF2-40B4-BE49-F238E27FC236}">
                  <a16:creationId xmlns:a16="http://schemas.microsoft.com/office/drawing/2014/main" id="{7EE6CA77-D712-484F-9553-249B6185D098}"/>
                </a:ext>
              </a:extLst>
            </p:cNvPr>
            <p:cNvGrpSpPr/>
            <p:nvPr/>
          </p:nvGrpSpPr>
          <p:grpSpPr>
            <a:xfrm>
              <a:off x="6109109" y="4640560"/>
              <a:ext cx="1191912" cy="888203"/>
              <a:chOff x="5537609" y="4812010"/>
              <a:chExt cx="1191912" cy="888203"/>
            </a:xfrm>
          </p:grpSpPr>
          <p:pic>
            <p:nvPicPr>
              <p:cNvPr id="34" name="Bild 33" descr="Hämta från molnet">
                <a:extLst>
                  <a:ext uri="{FF2B5EF4-FFF2-40B4-BE49-F238E27FC236}">
                    <a16:creationId xmlns:a16="http://schemas.microsoft.com/office/drawing/2014/main" id="{A7621F8B-D3A4-4ECB-B5AA-D2DA00F50B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10750" y="5251451"/>
                <a:ext cx="448762" cy="448762"/>
              </a:xfrm>
              <a:prstGeom prst="rect">
                <a:avLst/>
              </a:prstGeom>
            </p:spPr>
          </p:pic>
          <p:sp>
            <p:nvSpPr>
              <p:cNvPr id="41" name="textruta 40">
                <a:extLst>
                  <a:ext uri="{FF2B5EF4-FFF2-40B4-BE49-F238E27FC236}">
                    <a16:creationId xmlns:a16="http://schemas.microsoft.com/office/drawing/2014/main" id="{7ABBB9B5-8F54-4830-945B-91E4891C6C1D}"/>
                  </a:ext>
                </a:extLst>
              </p:cNvPr>
              <p:cNvSpPr txBox="1"/>
              <p:nvPr/>
            </p:nvSpPr>
            <p:spPr>
              <a:xfrm>
                <a:off x="5537609" y="4812010"/>
                <a:ext cx="1191912" cy="464871"/>
              </a:xfrm>
              <a:prstGeom prst="rect">
                <a:avLst/>
              </a:prstGeom>
              <a:noFill/>
            </p:spPr>
            <p:txBody>
              <a:bodyPr wrap="square" lIns="0" tIns="0" rIns="0" bIns="0" rtlCol="0">
                <a:spAutoFit/>
              </a:bodyPr>
              <a:lstStyle/>
              <a:p>
                <a:pPr algn="ctr">
                  <a:lnSpc>
                    <a:spcPts val="1800"/>
                  </a:lnSpc>
                </a:pPr>
                <a:r>
                  <a:rPr lang="sv-SE" dirty="0"/>
                  <a:t>Jesu</a:t>
                </a:r>
                <a:br>
                  <a:rPr lang="sv-SE" dirty="0"/>
                </a:br>
                <a:r>
                  <a:rPr lang="sv-SE" dirty="0"/>
                  <a:t>återkomst</a:t>
                </a:r>
              </a:p>
            </p:txBody>
          </p:sp>
        </p:grpSp>
        <p:grpSp>
          <p:nvGrpSpPr>
            <p:cNvPr id="57" name="Grupp 56">
              <a:extLst>
                <a:ext uri="{FF2B5EF4-FFF2-40B4-BE49-F238E27FC236}">
                  <a16:creationId xmlns:a16="http://schemas.microsoft.com/office/drawing/2014/main" id="{130165F6-5801-413D-8CF4-7E0011A1020A}"/>
                </a:ext>
              </a:extLst>
            </p:cNvPr>
            <p:cNvGrpSpPr/>
            <p:nvPr/>
          </p:nvGrpSpPr>
          <p:grpSpPr>
            <a:xfrm>
              <a:off x="8642109" y="4640560"/>
              <a:ext cx="1191912" cy="1053632"/>
              <a:chOff x="8203959" y="4812010"/>
              <a:chExt cx="1191912" cy="1053632"/>
            </a:xfrm>
          </p:grpSpPr>
          <p:sp>
            <p:nvSpPr>
              <p:cNvPr id="42" name="textruta 41">
                <a:extLst>
                  <a:ext uri="{FF2B5EF4-FFF2-40B4-BE49-F238E27FC236}">
                    <a16:creationId xmlns:a16="http://schemas.microsoft.com/office/drawing/2014/main" id="{FEEC1014-5392-49AF-9AEF-950A2A0E1C49}"/>
                  </a:ext>
                </a:extLst>
              </p:cNvPr>
              <p:cNvSpPr txBox="1"/>
              <p:nvPr/>
            </p:nvSpPr>
            <p:spPr>
              <a:xfrm>
                <a:off x="8203959" y="4812010"/>
                <a:ext cx="1191912" cy="464871"/>
              </a:xfrm>
              <a:prstGeom prst="rect">
                <a:avLst/>
              </a:prstGeom>
              <a:noFill/>
            </p:spPr>
            <p:txBody>
              <a:bodyPr wrap="square" lIns="0" tIns="0" rIns="0" bIns="0" rtlCol="0">
                <a:spAutoFit/>
              </a:bodyPr>
              <a:lstStyle/>
              <a:p>
                <a:pPr algn="ctr">
                  <a:lnSpc>
                    <a:spcPts val="1800"/>
                  </a:lnSpc>
                </a:pPr>
                <a:r>
                  <a:rPr lang="sv-SE" dirty="0"/>
                  <a:t>Yttersta</a:t>
                </a:r>
                <a:br>
                  <a:rPr lang="sv-SE" dirty="0"/>
                </a:br>
                <a:r>
                  <a:rPr lang="sv-SE" dirty="0"/>
                  <a:t>domen</a:t>
                </a:r>
              </a:p>
            </p:txBody>
          </p:sp>
          <p:pic>
            <p:nvPicPr>
              <p:cNvPr id="55" name="Bild 54" descr="Rättvisans vågskålar">
                <a:extLst>
                  <a:ext uri="{FF2B5EF4-FFF2-40B4-BE49-F238E27FC236}">
                    <a16:creationId xmlns:a16="http://schemas.microsoft.com/office/drawing/2014/main" id="{39EB4A6A-149D-40DA-8E31-0E109180DA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6920" y="5240601"/>
                <a:ext cx="625041" cy="625041"/>
              </a:xfrm>
              <a:prstGeom prst="rect">
                <a:avLst/>
              </a:prstGeom>
            </p:spPr>
          </p:pic>
        </p:grpSp>
      </p:grpSp>
      <p:sp>
        <p:nvSpPr>
          <p:cNvPr id="60" name="textruta 59">
            <a:extLst>
              <a:ext uri="{FF2B5EF4-FFF2-40B4-BE49-F238E27FC236}">
                <a16:creationId xmlns:a16="http://schemas.microsoft.com/office/drawing/2014/main" id="{7F10CDFB-B528-4826-BEE2-26E744355497}"/>
              </a:ext>
            </a:extLst>
          </p:cNvPr>
          <p:cNvSpPr txBox="1"/>
          <p:nvPr/>
        </p:nvSpPr>
        <p:spPr>
          <a:xfrm>
            <a:off x="1518737" y="4953546"/>
            <a:ext cx="2209332" cy="307777"/>
          </a:xfrm>
          <a:prstGeom prst="rect">
            <a:avLst/>
          </a:prstGeom>
          <a:noFill/>
        </p:spPr>
        <p:txBody>
          <a:bodyPr wrap="square" lIns="0" tIns="0" rIns="0" bIns="0" rtlCol="0">
            <a:spAutoFit/>
          </a:bodyPr>
          <a:lstStyle/>
          <a:p>
            <a:r>
              <a:rPr lang="sv-SE" sz="2000" dirty="0">
                <a:effectLst>
                  <a:outerShdw blurRad="38100" dist="38100" dir="2700000" algn="tl">
                    <a:srgbClr val="000000">
                      <a:alpha val="43137"/>
                    </a:srgbClr>
                  </a:outerShdw>
                </a:effectLst>
              </a:rPr>
              <a:t>Dispensationalism </a:t>
            </a:r>
            <a:r>
              <a:rPr lang="sv-SE" sz="2000" dirty="0">
                <a:effectLst>
                  <a:outerShdw blurRad="38100" dist="38100" dir="2700000" algn="tl">
                    <a:srgbClr val="000000">
                      <a:alpha val="43137"/>
                    </a:srgbClr>
                  </a:outerShdw>
                </a:effectLst>
                <a:sym typeface="Wingdings" panose="05000000000000000000" pitchFamily="2" charset="2"/>
              </a:rPr>
              <a:t></a:t>
            </a:r>
            <a:endParaRPr lang="sv-SE" sz="20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795286661"/>
      </p:ext>
    </p:extLst>
  </p:cSld>
  <p:clrMapOvr>
    <a:masterClrMapping/>
  </p:clrMapOvr>
  <p:transition advTm="61816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6" grpId="0"/>
      <p:bldP spid="48"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DFB9D46C-23E7-4F3E-86B2-6F1665F9E6D8}"/>
              </a:ext>
            </a:extLst>
          </p:cNvPr>
          <p:cNvGrpSpPr/>
          <p:nvPr/>
        </p:nvGrpSpPr>
        <p:grpSpPr>
          <a:xfrm>
            <a:off x="1" y="684581"/>
            <a:ext cx="5436001" cy="6192000"/>
            <a:chOff x="1" y="693489"/>
            <a:chExt cx="5436001" cy="6192000"/>
          </a:xfrm>
        </p:grpSpPr>
        <p:pic>
          <p:nvPicPr>
            <p:cNvPr id="11" name="Bildobjekt 10" descr="En bild som visar himmel, träd, utomhus, fågel&#10;&#10;Automatiskt genererad beskrivning">
              <a:extLst>
                <a:ext uri="{FF2B5EF4-FFF2-40B4-BE49-F238E27FC236}">
                  <a16:creationId xmlns:a16="http://schemas.microsoft.com/office/drawing/2014/main" id="{55E4363C-7D3B-47AD-8466-EFD906B33484}"/>
                </a:ext>
              </a:extLst>
            </p:cNvPr>
            <p:cNvPicPr>
              <a:picLocks/>
            </p:cNvPicPr>
            <p:nvPr/>
          </p:nvPicPr>
          <p:blipFill rotWithShape="1">
            <a:blip r:embed="rId4"/>
            <a:srcRect l="27647"/>
            <a:stretch/>
          </p:blipFill>
          <p:spPr>
            <a:xfrm flipH="1">
              <a:off x="1" y="693489"/>
              <a:ext cx="5436000" cy="6192000"/>
            </a:xfrm>
            <a:prstGeom prst="rect">
              <a:avLst/>
            </a:prstGeom>
          </p:spPr>
        </p:pic>
        <p:sp>
          <p:nvSpPr>
            <p:cNvPr id="12" name="Rektangel 11">
              <a:extLst>
                <a:ext uri="{FF2B5EF4-FFF2-40B4-BE49-F238E27FC236}">
                  <a16:creationId xmlns:a16="http://schemas.microsoft.com/office/drawing/2014/main" id="{A1A5AA4B-1104-4FEA-8D56-5D3F4056AB42}"/>
                </a:ext>
              </a:extLst>
            </p:cNvPr>
            <p:cNvSpPr/>
            <p:nvPr/>
          </p:nvSpPr>
          <p:spPr>
            <a:xfrm rot="10800000" flipH="1">
              <a:off x="2" y="693489"/>
              <a:ext cx="5436000" cy="6192000"/>
            </a:xfrm>
            <a:prstGeom prst="rect">
              <a:avLst/>
            </a:prstGeom>
            <a:gradFill flip="none" rotWithShape="1">
              <a:gsLst>
                <a:gs pos="0">
                  <a:schemeClr val="bg1">
                    <a:alpha val="0"/>
                  </a:schemeClr>
                </a:gs>
                <a:gs pos="41000">
                  <a:srgbClr val="FFFFFF">
                    <a:alpha val="34000"/>
                  </a:srgbClr>
                </a:gs>
                <a:gs pos="64000">
                  <a:srgbClr val="FFFFFF">
                    <a:alpha val="67000"/>
                  </a:srgbClr>
                </a:gs>
                <a:gs pos="2400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2" name="Rubrik 1"/>
          <p:cNvSpPr>
            <a:spLocks noGrp="1"/>
          </p:cNvSpPr>
          <p:nvPr>
            <p:ph type="title"/>
          </p:nvPr>
        </p:nvSpPr>
        <p:spPr/>
        <p:txBody>
          <a:bodyPr/>
          <a:lstStyle/>
          <a:p>
            <a:r>
              <a:rPr lang="sv-SE" dirty="0"/>
              <a:t>Bibelns beskrivningar</a:t>
            </a:r>
          </a:p>
        </p:txBody>
      </p:sp>
      <p:sp>
        <p:nvSpPr>
          <p:cNvPr id="6" name="Rektangel 5">
            <a:extLst>
              <a:ext uri="{FF2B5EF4-FFF2-40B4-BE49-F238E27FC236}">
                <a16:creationId xmlns:a16="http://schemas.microsoft.com/office/drawing/2014/main" id="{A40204F0-112D-4410-951A-F46D345099C0}"/>
              </a:ext>
            </a:extLst>
          </p:cNvPr>
          <p:cNvSpPr/>
          <p:nvPr/>
        </p:nvSpPr>
        <p:spPr>
          <a:xfrm>
            <a:off x="2558561" y="904231"/>
            <a:ext cx="9492761" cy="5724644"/>
          </a:xfrm>
          <a:prstGeom prst="rect">
            <a:avLst/>
          </a:prstGeom>
        </p:spPr>
        <p:txBody>
          <a:bodyPr wrap="square" lIns="216000" rIns="216000">
            <a:spAutoFit/>
          </a:bodyPr>
          <a:lstStyle/>
          <a:p>
            <a:r>
              <a:rPr lang="sv-SE" sz="2400" i="1" u="sng" dirty="0">
                <a:solidFill>
                  <a:srgbClr val="C00000"/>
                </a:solidFill>
              </a:rPr>
              <a:t>Lär</a:t>
            </a:r>
            <a:r>
              <a:rPr lang="sv-SE" sz="2400" dirty="0">
                <a:solidFill>
                  <a:srgbClr val="C00000"/>
                </a:solidFill>
              </a:rPr>
              <a:t> av en jämförelse med </a:t>
            </a:r>
            <a:r>
              <a:rPr lang="sv-SE" sz="2400" b="1" dirty="0">
                <a:solidFill>
                  <a:srgbClr val="C00000"/>
                </a:solidFill>
              </a:rPr>
              <a:t>fikonträdet</a:t>
            </a:r>
            <a:r>
              <a:rPr lang="sv-SE" sz="2400" dirty="0">
                <a:solidFill>
                  <a:srgbClr val="C00000"/>
                </a:solidFill>
              </a:rPr>
              <a:t>. Redan när kvisten </a:t>
            </a:r>
            <a:br>
              <a:rPr lang="sv-SE" sz="2400" dirty="0">
                <a:solidFill>
                  <a:srgbClr val="C00000"/>
                </a:solidFill>
              </a:rPr>
            </a:br>
            <a:r>
              <a:rPr lang="sv-SE" sz="2400" dirty="0">
                <a:solidFill>
                  <a:srgbClr val="C00000"/>
                </a:solidFill>
              </a:rPr>
              <a:t>blir mjuk och bladen spricker ut vet ni att sommaren är nära. </a:t>
            </a:r>
            <a:br>
              <a:rPr lang="sv-SE" sz="2400" dirty="0">
                <a:solidFill>
                  <a:srgbClr val="C00000"/>
                </a:solidFill>
              </a:rPr>
            </a:br>
            <a:r>
              <a:rPr lang="sv-SE" sz="2400" dirty="0">
                <a:solidFill>
                  <a:srgbClr val="C00000"/>
                </a:solidFill>
              </a:rPr>
              <a:t>På samma sätt </a:t>
            </a:r>
            <a:r>
              <a:rPr lang="sv-SE" sz="2400" i="1" u="sng" dirty="0">
                <a:solidFill>
                  <a:srgbClr val="C00000"/>
                </a:solidFill>
              </a:rPr>
              <a:t>vet</a:t>
            </a:r>
            <a:r>
              <a:rPr lang="sv-SE" sz="2400" dirty="0">
                <a:solidFill>
                  <a:srgbClr val="C00000"/>
                </a:solidFill>
              </a:rPr>
              <a:t> ni, </a:t>
            </a:r>
            <a:r>
              <a:rPr lang="sv-SE" sz="2400" i="1" u="sng" dirty="0">
                <a:solidFill>
                  <a:srgbClr val="C00000"/>
                </a:solidFill>
              </a:rPr>
              <a:t>när ni ser allt detta</a:t>
            </a:r>
            <a:r>
              <a:rPr lang="sv-SE" sz="2400" dirty="0">
                <a:solidFill>
                  <a:srgbClr val="C00000"/>
                </a:solidFill>
              </a:rPr>
              <a:t>, att han är nära och </a:t>
            </a:r>
            <a:br>
              <a:rPr lang="sv-SE" sz="2400" dirty="0">
                <a:solidFill>
                  <a:srgbClr val="C00000"/>
                </a:solidFill>
              </a:rPr>
            </a:br>
            <a:r>
              <a:rPr lang="sv-SE" sz="2400" dirty="0">
                <a:solidFill>
                  <a:srgbClr val="C00000"/>
                </a:solidFill>
              </a:rPr>
              <a:t>står för dörren. </a:t>
            </a:r>
            <a:r>
              <a:rPr lang="sv-SE" dirty="0"/>
              <a:t>(Matt 24:32-33)</a:t>
            </a:r>
          </a:p>
          <a:p>
            <a:pPr marL="447675" indent="-271463">
              <a:buFont typeface="Arial" panose="020B0604020202020204" pitchFamily="34" charset="0"/>
              <a:buChar char="•"/>
            </a:pPr>
            <a:r>
              <a:rPr lang="sv-SE" sz="2400" dirty="0"/>
              <a:t>Risk 1: Övertolkning</a:t>
            </a:r>
          </a:p>
          <a:p>
            <a:pPr marL="447675" indent="-271463">
              <a:buFont typeface="Arial" panose="020B0604020202020204" pitchFamily="34" charset="0"/>
              <a:buChar char="•"/>
            </a:pPr>
            <a:r>
              <a:rPr lang="sv-SE" sz="2400" dirty="0"/>
              <a:t>Risk 2: Ignorans</a:t>
            </a:r>
          </a:p>
          <a:p>
            <a:pPr>
              <a:spcBef>
                <a:spcPts val="1200"/>
              </a:spcBef>
            </a:pPr>
            <a:r>
              <a:rPr lang="sv-SE" sz="2400" dirty="0">
                <a:solidFill>
                  <a:srgbClr val="C00000"/>
                </a:solidFill>
              </a:rPr>
              <a:t>Jag hör rop som från en </a:t>
            </a:r>
            <a:r>
              <a:rPr lang="sv-SE" sz="2400" i="1" u="sng" dirty="0">
                <a:solidFill>
                  <a:srgbClr val="C00000"/>
                </a:solidFill>
              </a:rPr>
              <a:t>födande kvinna</a:t>
            </a:r>
            <a:r>
              <a:rPr lang="sv-SE" sz="2400" dirty="0">
                <a:solidFill>
                  <a:srgbClr val="C00000"/>
                </a:solidFill>
              </a:rPr>
              <a:t>, ångestrop som från en förstföderska. Det är dottern Sions röst. </a:t>
            </a:r>
            <a:r>
              <a:rPr lang="sv-SE" dirty="0"/>
              <a:t>(Jer 4:31)</a:t>
            </a:r>
            <a:r>
              <a:rPr lang="sv-SE" sz="2400" dirty="0"/>
              <a:t> </a:t>
            </a:r>
          </a:p>
          <a:p>
            <a:pPr>
              <a:spcBef>
                <a:spcPts val="1200"/>
              </a:spcBef>
            </a:pPr>
            <a:r>
              <a:rPr lang="sv-SE" sz="2400" dirty="0">
                <a:effectLst>
                  <a:outerShdw blurRad="38100" dist="38100" dir="2700000" algn="tl">
                    <a:srgbClr val="000000">
                      <a:alpha val="43137"/>
                    </a:srgbClr>
                  </a:outerShdw>
                </a:effectLst>
              </a:rPr>
              <a:t>I början: </a:t>
            </a:r>
            <a:r>
              <a:rPr lang="sv-SE" sz="2400" dirty="0">
                <a:solidFill>
                  <a:srgbClr val="C00000"/>
                </a:solidFill>
              </a:rPr>
              <a:t>Folk ska resa sig mot folk och rike mot rike, och det ska bli svält och jordbävningar på många platser. Allt detta är bara början på </a:t>
            </a:r>
            <a:r>
              <a:rPr lang="sv-SE" sz="2400" i="1" u="sng" dirty="0">
                <a:solidFill>
                  <a:srgbClr val="C00000"/>
                </a:solidFill>
              </a:rPr>
              <a:t>födslovåndorna</a:t>
            </a:r>
            <a:r>
              <a:rPr lang="sv-SE" sz="2400" dirty="0">
                <a:solidFill>
                  <a:srgbClr val="C00000"/>
                </a:solidFill>
              </a:rPr>
              <a:t>. </a:t>
            </a:r>
            <a:r>
              <a:rPr lang="sv-SE" dirty="0"/>
              <a:t>(Matt 24:7-8)</a:t>
            </a:r>
            <a:endParaRPr lang="sv-SE" sz="2400" dirty="0"/>
          </a:p>
          <a:p>
            <a:pPr>
              <a:spcBef>
                <a:spcPts val="1200"/>
              </a:spcBef>
            </a:pPr>
            <a:r>
              <a:rPr lang="sv-SE" sz="2400" dirty="0">
                <a:effectLst>
                  <a:outerShdw blurRad="38100" dist="38100" dir="2700000" algn="tl">
                    <a:srgbClr val="000000">
                      <a:alpha val="43137"/>
                    </a:srgbClr>
                  </a:outerShdw>
                </a:effectLst>
              </a:rPr>
              <a:t>Mot slutet:</a:t>
            </a:r>
            <a:r>
              <a:rPr lang="sv-SE" sz="2400" dirty="0"/>
              <a:t> </a:t>
            </a:r>
            <a:r>
              <a:rPr lang="sv-SE" sz="2400" dirty="0">
                <a:solidFill>
                  <a:srgbClr val="C00000"/>
                </a:solidFill>
              </a:rPr>
              <a:t>Då ska det bli en så </a:t>
            </a:r>
            <a:r>
              <a:rPr lang="sv-SE" sz="2400" i="1" u="sng" dirty="0">
                <a:solidFill>
                  <a:srgbClr val="C00000"/>
                </a:solidFill>
              </a:rPr>
              <a:t>stor nöd</a:t>
            </a:r>
            <a:r>
              <a:rPr lang="sv-SE" sz="2400" dirty="0">
                <a:solidFill>
                  <a:srgbClr val="C00000"/>
                </a:solidFill>
              </a:rPr>
              <a:t> att något liknande aldrig förekommit från världens begynnelse och ända fram till nu, och inte heller ska komma. </a:t>
            </a:r>
            <a:r>
              <a:rPr lang="sv-SE" dirty="0"/>
              <a:t>(Matt 24:21)</a:t>
            </a:r>
          </a:p>
        </p:txBody>
      </p:sp>
    </p:spTree>
    <p:custDataLst>
      <p:tags r:id="rId1"/>
    </p:custDataLst>
    <p:extLst>
      <p:ext uri="{BB962C8B-B14F-4D97-AF65-F5344CB8AC3E}">
        <p14:creationId xmlns:p14="http://schemas.microsoft.com/office/powerpoint/2010/main" val="3201214867"/>
      </p:ext>
    </p:extLst>
  </p:cSld>
  <p:clrMapOvr>
    <a:masterClrMapping/>
  </p:clrMapOvr>
  <p:transition advTm="2759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hidden="1">
            <a:extLst>
              <a:ext uri="{FF2B5EF4-FFF2-40B4-BE49-F238E27FC236}">
                <a16:creationId xmlns:a16="http://schemas.microsoft.com/office/drawing/2014/main" id="{4C444279-FBD8-4B57-8269-DB866D27CC22}"/>
              </a:ext>
            </a:extLst>
          </p:cNvPr>
          <p:cNvPicPr>
            <a:picLocks noChangeAspect="1"/>
          </p:cNvPicPr>
          <p:nvPr/>
        </p:nvPicPr>
        <p:blipFill>
          <a:blip r:embed="rId4"/>
          <a:stretch>
            <a:fillRect/>
          </a:stretch>
        </p:blipFill>
        <p:spPr>
          <a:xfrm>
            <a:off x="0" y="670368"/>
            <a:ext cx="12192000" cy="6187631"/>
          </a:xfrm>
          <a:prstGeom prst="rect">
            <a:avLst/>
          </a:prstGeom>
        </p:spPr>
      </p:pic>
      <p:sp>
        <p:nvSpPr>
          <p:cNvPr id="2" name="Rubrik 1"/>
          <p:cNvSpPr>
            <a:spLocks noGrp="1"/>
          </p:cNvSpPr>
          <p:nvPr>
            <p:ph type="title"/>
          </p:nvPr>
        </p:nvSpPr>
        <p:spPr/>
        <p:txBody>
          <a:bodyPr/>
          <a:lstStyle/>
          <a:p>
            <a:r>
              <a:rPr lang="sv-SE" dirty="0"/>
              <a:t>Tecken i tiden</a:t>
            </a:r>
          </a:p>
        </p:txBody>
      </p:sp>
      <p:sp>
        <p:nvSpPr>
          <p:cNvPr id="3" name="Rectangle 1"/>
          <p:cNvSpPr>
            <a:spLocks noChangeArrowheads="1"/>
          </p:cNvSpPr>
          <p:nvPr/>
        </p:nvSpPr>
        <p:spPr bwMode="auto">
          <a:xfrm>
            <a:off x="0" y="763732"/>
            <a:ext cx="12192000" cy="6093976"/>
          </a:xfrm>
          <a:prstGeom prst="rect">
            <a:avLst/>
          </a:prstGeom>
          <a:noFill/>
          <a:ln>
            <a:noFill/>
          </a:ln>
          <a:effectLst/>
        </p:spPr>
        <p:txBody>
          <a:bodyPr vert="horz" wrap="square" lIns="144000" tIns="45720" rIns="10800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2200"/>
              </a:lnSpc>
              <a:spcBef>
                <a:spcPts val="0"/>
              </a:spcBef>
            </a:pPr>
            <a:r>
              <a:rPr lang="sv-SE" altLang="sv-SE" sz="2000" b="1"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Förföljelser och förförelser: </a:t>
            </a:r>
            <a:r>
              <a:rPr lang="sv-SE" altLang="sv-SE" sz="2000" dirty="0">
                <a:solidFill>
                  <a:srgbClr val="C00000"/>
                </a:solidFill>
                <a:latin typeface="+mn-lt"/>
                <a:ea typeface="Calibri" panose="020F0502020204030204" pitchFamily="34" charset="0"/>
                <a:cs typeface="Arial" panose="020B0604020202020204" pitchFamily="34" charset="0"/>
              </a:rPr>
              <a:t>Då ska man utlämna er åt lidande och </a:t>
            </a:r>
            <a:r>
              <a:rPr lang="sv-SE" altLang="sv-SE" sz="2000" i="1" u="sng" dirty="0">
                <a:solidFill>
                  <a:srgbClr val="C00000"/>
                </a:solidFill>
                <a:latin typeface="+mn-lt"/>
                <a:ea typeface="Calibri" panose="020F0502020204030204" pitchFamily="34" charset="0"/>
                <a:cs typeface="Arial" panose="020B0604020202020204" pitchFamily="34" charset="0"/>
              </a:rPr>
              <a:t>döda er</a:t>
            </a:r>
            <a:r>
              <a:rPr lang="sv-SE" altLang="sv-SE" sz="2000" dirty="0">
                <a:solidFill>
                  <a:srgbClr val="C00000"/>
                </a:solidFill>
                <a:latin typeface="+mn-lt"/>
                <a:ea typeface="Calibri" panose="020F0502020204030204" pitchFamily="34" charset="0"/>
                <a:cs typeface="Arial" panose="020B0604020202020204" pitchFamily="34" charset="0"/>
              </a:rPr>
              <a:t>, och ni kommer </a:t>
            </a:r>
            <a:br>
              <a:rPr lang="sv-SE" altLang="sv-SE" sz="2000" dirty="0">
                <a:solidFill>
                  <a:srgbClr val="C00000"/>
                </a:solidFill>
                <a:latin typeface="+mn-lt"/>
                <a:ea typeface="Calibri" panose="020F0502020204030204" pitchFamily="34" charset="0"/>
                <a:cs typeface="Arial" panose="020B0604020202020204" pitchFamily="34" charset="0"/>
              </a:rPr>
            </a:br>
            <a:r>
              <a:rPr lang="sv-SE" altLang="sv-SE" sz="2000" dirty="0">
                <a:solidFill>
                  <a:srgbClr val="C00000"/>
                </a:solidFill>
                <a:latin typeface="+mn-lt"/>
                <a:ea typeface="Calibri" panose="020F0502020204030204" pitchFamily="34" charset="0"/>
                <a:cs typeface="Arial" panose="020B0604020202020204" pitchFamily="34" charset="0"/>
              </a:rPr>
              <a:t>att bli hatade av alla folk för mitt namns skull... </a:t>
            </a:r>
            <a:r>
              <a:rPr lang="sv-SE" altLang="sv-SE" sz="2000" i="1" u="sng" dirty="0">
                <a:solidFill>
                  <a:srgbClr val="C00000"/>
                </a:solidFill>
                <a:latin typeface="+mn-lt"/>
                <a:ea typeface="Calibri" panose="020F0502020204030204" pitchFamily="34" charset="0"/>
                <a:cs typeface="Arial" panose="020B0604020202020204" pitchFamily="34" charset="0"/>
              </a:rPr>
              <a:t>Falska profeter</a:t>
            </a:r>
            <a:r>
              <a:rPr lang="sv-SE" altLang="sv-SE" sz="2000" dirty="0">
                <a:solidFill>
                  <a:srgbClr val="C00000"/>
                </a:solidFill>
                <a:latin typeface="+mn-lt"/>
                <a:ea typeface="Calibri" panose="020F0502020204030204" pitchFamily="34" charset="0"/>
                <a:cs typeface="Arial" panose="020B0604020202020204" pitchFamily="34" charset="0"/>
              </a:rPr>
              <a:t> ska träda fram och göra </a:t>
            </a:r>
            <a:r>
              <a:rPr lang="sv-SE" altLang="sv-SE" sz="2000" i="1" u="sng" dirty="0">
                <a:solidFill>
                  <a:srgbClr val="C00000"/>
                </a:solidFill>
                <a:latin typeface="+mn-lt"/>
                <a:ea typeface="Calibri" panose="020F0502020204030204" pitchFamily="34" charset="0"/>
                <a:cs typeface="Arial" panose="020B0604020202020204" pitchFamily="34" charset="0"/>
              </a:rPr>
              <a:t>stora </a:t>
            </a:r>
            <a:br>
              <a:rPr lang="sv-SE" altLang="sv-SE" sz="2000" i="1" u="sng" dirty="0">
                <a:solidFill>
                  <a:srgbClr val="C00000"/>
                </a:solidFill>
                <a:latin typeface="+mn-lt"/>
                <a:ea typeface="Calibri" panose="020F0502020204030204" pitchFamily="34" charset="0"/>
                <a:cs typeface="Arial" panose="020B0604020202020204" pitchFamily="34" charset="0"/>
              </a:rPr>
            </a:br>
            <a:r>
              <a:rPr lang="sv-SE" altLang="sv-SE" sz="2000" i="1" u="sng" dirty="0">
                <a:solidFill>
                  <a:srgbClr val="C00000"/>
                </a:solidFill>
                <a:latin typeface="+mn-lt"/>
                <a:ea typeface="Calibri" panose="020F0502020204030204" pitchFamily="34" charset="0"/>
                <a:cs typeface="Arial" panose="020B0604020202020204" pitchFamily="34" charset="0"/>
              </a:rPr>
              <a:t>tecken</a:t>
            </a:r>
            <a:r>
              <a:rPr lang="sv-SE" altLang="sv-SE" sz="2000" dirty="0">
                <a:solidFill>
                  <a:srgbClr val="C00000"/>
                </a:solidFill>
                <a:latin typeface="+mn-lt"/>
                <a:ea typeface="Calibri" panose="020F0502020204030204" pitchFamily="34" charset="0"/>
                <a:cs typeface="Arial" panose="020B0604020202020204" pitchFamily="34" charset="0"/>
              </a:rPr>
              <a:t> och under för att om möjligt bedra </a:t>
            </a:r>
            <a:r>
              <a:rPr lang="sv-SE" altLang="sv-SE" sz="2000" i="1" u="sng" dirty="0">
                <a:solidFill>
                  <a:srgbClr val="C00000"/>
                </a:solidFill>
                <a:latin typeface="+mn-lt"/>
                <a:ea typeface="Calibri" panose="020F0502020204030204" pitchFamily="34" charset="0"/>
                <a:cs typeface="Arial" panose="020B0604020202020204" pitchFamily="34" charset="0"/>
              </a:rPr>
              <a:t>även de utvalda</a:t>
            </a:r>
            <a:r>
              <a:rPr lang="sv-SE" altLang="sv-SE" sz="2000" dirty="0">
                <a:solidFill>
                  <a:srgbClr val="C00000"/>
                </a:solidFill>
                <a:latin typeface="+mn-lt"/>
                <a:ea typeface="Calibri" panose="020F0502020204030204" pitchFamily="34" charset="0"/>
                <a:cs typeface="Arial" panose="020B0604020202020204" pitchFamily="34" charset="0"/>
              </a:rPr>
              <a:t>.</a:t>
            </a:r>
            <a:r>
              <a:rPr lang="sv-SE" altLang="sv-SE" sz="1600" dirty="0">
                <a:solidFill>
                  <a:srgbClr val="000000"/>
                </a:solidFill>
                <a:latin typeface="+mn-lt"/>
                <a:ea typeface="Calibri" panose="020F0502020204030204" pitchFamily="34" charset="0"/>
                <a:cs typeface="Arial" panose="020B0604020202020204" pitchFamily="34" charset="0"/>
              </a:rPr>
              <a:t> (Matt 24:9 &amp; 24)</a:t>
            </a:r>
            <a:endParaRPr lang="sv-SE" altLang="sv-SE" sz="2000" dirty="0">
              <a:latin typeface="+mn-lt"/>
            </a:endParaRPr>
          </a:p>
          <a:p>
            <a:pPr>
              <a:lnSpc>
                <a:spcPts val="2300"/>
              </a:lnSpc>
              <a:spcBef>
                <a:spcPts val="1000"/>
              </a:spcBef>
            </a:pPr>
            <a:r>
              <a:rPr lang="sv-SE" altLang="sv-SE" sz="2000" b="1"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Ett stort avfall: </a:t>
            </a:r>
            <a:r>
              <a:rPr lang="sv-SE" altLang="sv-SE" sz="2000" dirty="0">
                <a:solidFill>
                  <a:srgbClr val="C00000"/>
                </a:solidFill>
                <a:latin typeface="+mn-lt"/>
                <a:ea typeface="Calibri" panose="020F0502020204030204" pitchFamily="34" charset="0"/>
                <a:cs typeface="Arial" panose="020B0604020202020204" pitchFamily="34" charset="0"/>
              </a:rPr>
              <a:t>I de sista tiderna kommer </a:t>
            </a:r>
            <a:r>
              <a:rPr lang="sv-SE" altLang="sv-SE" sz="2000" i="1" u="sng" dirty="0">
                <a:solidFill>
                  <a:srgbClr val="C00000"/>
                </a:solidFill>
                <a:latin typeface="+mn-lt"/>
                <a:ea typeface="Calibri" panose="020F0502020204030204" pitchFamily="34" charset="0"/>
                <a:cs typeface="Arial" panose="020B0604020202020204" pitchFamily="34" charset="0"/>
              </a:rPr>
              <a:t>några</a:t>
            </a:r>
            <a:r>
              <a:rPr lang="sv-SE" altLang="sv-SE" sz="2000" dirty="0">
                <a:solidFill>
                  <a:srgbClr val="C00000"/>
                </a:solidFill>
                <a:latin typeface="+mn-lt"/>
                <a:ea typeface="Calibri" panose="020F0502020204030204" pitchFamily="34" charset="0"/>
                <a:cs typeface="Arial" panose="020B0604020202020204" pitchFamily="34" charset="0"/>
              </a:rPr>
              <a:t> att avfalla från tron.</a:t>
            </a:r>
            <a:r>
              <a:rPr lang="sv-SE" altLang="sv-SE" sz="2000" dirty="0">
                <a:latin typeface="+mn-lt"/>
                <a:ea typeface="Calibri" panose="020F0502020204030204" pitchFamily="34" charset="0"/>
                <a:cs typeface="Arial" panose="020B0604020202020204" pitchFamily="34" charset="0"/>
              </a:rPr>
              <a:t> </a:t>
            </a:r>
            <a:r>
              <a:rPr lang="sv-SE" altLang="sv-SE" sz="1600" dirty="0">
                <a:latin typeface="+mn-lt"/>
                <a:ea typeface="Calibri" panose="020F0502020204030204" pitchFamily="34" charset="0"/>
                <a:cs typeface="Arial" panose="020B0604020202020204" pitchFamily="34" charset="0"/>
              </a:rPr>
              <a:t>(1 Tim 4:1) </a:t>
            </a:r>
            <a:r>
              <a:rPr lang="sv-SE" altLang="sv-SE" sz="2000" dirty="0">
                <a:solidFill>
                  <a:srgbClr val="C00000"/>
                </a:solidFill>
                <a:latin typeface="+mn-lt"/>
                <a:ea typeface="Calibri" panose="020F0502020204030204" pitchFamily="34" charset="0"/>
                <a:cs typeface="Arial" panose="020B0604020202020204" pitchFamily="34" charset="0"/>
              </a:rPr>
              <a:t>Och då ska </a:t>
            </a:r>
            <a:r>
              <a:rPr lang="sv-SE" altLang="sv-SE" sz="2000" i="1" u="sng" dirty="0">
                <a:solidFill>
                  <a:srgbClr val="C00000"/>
                </a:solidFill>
                <a:latin typeface="+mn-lt"/>
                <a:ea typeface="Calibri" panose="020F0502020204030204" pitchFamily="34" charset="0"/>
                <a:cs typeface="Arial" panose="020B0604020202020204" pitchFamily="34" charset="0"/>
              </a:rPr>
              <a:t>många</a:t>
            </a:r>
            <a:r>
              <a:rPr lang="sv-SE" altLang="sv-SE" sz="2000" dirty="0">
                <a:solidFill>
                  <a:srgbClr val="C00000"/>
                </a:solidFill>
                <a:latin typeface="+mn-lt"/>
                <a:ea typeface="Calibri" panose="020F0502020204030204" pitchFamily="34" charset="0"/>
                <a:cs typeface="Arial" panose="020B0604020202020204" pitchFamily="34" charset="0"/>
              </a:rPr>
              <a:t> </a:t>
            </a:r>
            <a:br>
              <a:rPr lang="sv-SE" altLang="sv-SE" sz="2000" dirty="0">
                <a:solidFill>
                  <a:srgbClr val="C00000"/>
                </a:solidFill>
                <a:latin typeface="+mn-lt"/>
                <a:ea typeface="Calibri" panose="020F0502020204030204" pitchFamily="34" charset="0"/>
                <a:cs typeface="Arial" panose="020B0604020202020204" pitchFamily="34" charset="0"/>
              </a:rPr>
            </a:br>
            <a:r>
              <a:rPr lang="sv-SE" altLang="sv-SE" sz="2000" dirty="0">
                <a:solidFill>
                  <a:srgbClr val="C00000"/>
                </a:solidFill>
                <a:latin typeface="+mn-lt"/>
                <a:ea typeface="Calibri" panose="020F0502020204030204" pitchFamily="34" charset="0"/>
                <a:cs typeface="Arial" panose="020B0604020202020204" pitchFamily="34" charset="0"/>
              </a:rPr>
              <a:t>komma på fall… och eftersom laglösheten ökar kommer kärleken att kallna hos </a:t>
            </a:r>
            <a:r>
              <a:rPr lang="sv-SE" altLang="sv-SE" sz="2000" i="1" u="sng" dirty="0">
                <a:solidFill>
                  <a:srgbClr val="C00000"/>
                </a:solidFill>
                <a:latin typeface="+mn-lt"/>
                <a:ea typeface="Calibri" panose="020F0502020204030204" pitchFamily="34" charset="0"/>
                <a:cs typeface="Arial" panose="020B0604020202020204" pitchFamily="34" charset="0"/>
              </a:rPr>
              <a:t>de flesta</a:t>
            </a:r>
            <a:r>
              <a:rPr lang="sv-SE" altLang="sv-SE" sz="2000" dirty="0">
                <a:solidFill>
                  <a:srgbClr val="C00000"/>
                </a:solidFill>
                <a:latin typeface="+mn-lt"/>
                <a:ea typeface="Calibri" panose="020F0502020204030204" pitchFamily="34" charset="0"/>
                <a:cs typeface="Arial" panose="020B0604020202020204" pitchFamily="34" charset="0"/>
              </a:rPr>
              <a:t>. </a:t>
            </a:r>
            <a:r>
              <a:rPr lang="sv-SE" altLang="sv-SE" sz="1600" dirty="0">
                <a:latin typeface="+mn-lt"/>
                <a:ea typeface="Calibri" panose="020F0502020204030204" pitchFamily="34" charset="0"/>
                <a:cs typeface="Arial" panose="020B0604020202020204" pitchFamily="34" charset="0"/>
              </a:rPr>
              <a:t>(Matt 24:10-12)</a:t>
            </a:r>
          </a:p>
          <a:p>
            <a:pPr>
              <a:lnSpc>
                <a:spcPts val="2300"/>
              </a:lnSpc>
              <a:spcBef>
                <a:spcPts val="1000"/>
              </a:spcBef>
            </a:pPr>
            <a:r>
              <a:rPr lang="sv-SE" altLang="sv-SE" sz="2000" b="1"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Utbredd egoism och omoral:</a:t>
            </a:r>
            <a:r>
              <a:rPr lang="sv-SE" altLang="sv-SE" sz="2000" b="1" dirty="0">
                <a:latin typeface="+mn-lt"/>
                <a:ea typeface="Calibri" panose="020F0502020204030204" pitchFamily="34" charset="0"/>
                <a:cs typeface="Arial" panose="020B0604020202020204" pitchFamily="34" charset="0"/>
              </a:rPr>
              <a:t> </a:t>
            </a:r>
            <a:r>
              <a:rPr lang="sv-SE" altLang="sv-SE" sz="2000" dirty="0">
                <a:solidFill>
                  <a:srgbClr val="C00000"/>
                </a:solidFill>
                <a:latin typeface="+mn-lt"/>
                <a:ea typeface="Calibri" panose="020F0502020204030204" pitchFamily="34" charset="0"/>
                <a:cs typeface="Arial" panose="020B0604020202020204" pitchFamily="34" charset="0"/>
              </a:rPr>
              <a:t>Du ska veta att i de sista dagarna blir det svåra tider. Människorna kommer att vara egenkära, pengakära, skrytsamma, stolta, hånfulla, olydiga mot sina föräldrar, otacksamma, gudlösa… obehärskade, råa… falska, hänsynslösa och högmodiga. De kommer att älska njutning mer än Gud.</a:t>
            </a:r>
            <a:r>
              <a:rPr lang="sv-SE" altLang="sv-SE" sz="2000" dirty="0">
                <a:latin typeface="+mn-lt"/>
                <a:ea typeface="Calibri" panose="020F0502020204030204" pitchFamily="34" charset="0"/>
                <a:cs typeface="Arial" panose="020B0604020202020204" pitchFamily="34" charset="0"/>
              </a:rPr>
              <a:t> </a:t>
            </a:r>
            <a:r>
              <a:rPr lang="sv-SE" altLang="sv-SE" sz="1600" dirty="0">
                <a:latin typeface="+mn-lt"/>
                <a:ea typeface="Calibri" panose="020F0502020204030204" pitchFamily="34" charset="0"/>
                <a:cs typeface="Arial" panose="020B0604020202020204" pitchFamily="34" charset="0"/>
              </a:rPr>
              <a:t>(2 Tim 3:1-5)</a:t>
            </a:r>
          </a:p>
          <a:p>
            <a:pPr>
              <a:lnSpc>
                <a:spcPts val="2300"/>
              </a:lnSpc>
              <a:spcBef>
                <a:spcPts val="1000"/>
              </a:spcBef>
            </a:pPr>
            <a:r>
              <a:rPr lang="sv-SE" altLang="sv-SE" sz="20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Katastrofer: </a:t>
            </a:r>
            <a:r>
              <a:rPr lang="sv-SE" altLang="sv-SE" sz="2000" dirty="0">
                <a:solidFill>
                  <a:srgbClr val="C00000"/>
                </a:solidFill>
                <a:latin typeface="+mn-lt"/>
                <a:ea typeface="Calibri" panose="020F0502020204030204" pitchFamily="34" charset="0"/>
                <a:cs typeface="Arial" panose="020B0604020202020204" pitchFamily="34" charset="0"/>
              </a:rPr>
              <a:t>Det ska bli stora jordbävningar och svält och pest på den ena platsen efter den andra.</a:t>
            </a:r>
            <a:r>
              <a:rPr lang="sv-SE" altLang="sv-SE" sz="2000" dirty="0">
                <a:latin typeface="+mn-lt"/>
                <a:ea typeface="Calibri" panose="020F0502020204030204" pitchFamily="34" charset="0"/>
                <a:cs typeface="Arial" panose="020B0604020202020204" pitchFamily="34" charset="0"/>
              </a:rPr>
              <a:t> </a:t>
            </a:r>
            <a:r>
              <a:rPr lang="sv-SE" altLang="sv-SE" sz="1600" dirty="0">
                <a:latin typeface="+mn-lt"/>
                <a:ea typeface="Calibri" panose="020F0502020204030204" pitchFamily="34" charset="0"/>
                <a:cs typeface="Arial" panose="020B0604020202020204" pitchFamily="34" charset="0"/>
              </a:rPr>
              <a:t>(Luk 21:11)</a:t>
            </a:r>
            <a:endParaRPr lang="sv-SE" altLang="sv-SE" sz="2000" dirty="0">
              <a:latin typeface="+mn-lt"/>
            </a:endParaRPr>
          </a:p>
          <a:p>
            <a:pPr>
              <a:lnSpc>
                <a:spcPts val="2300"/>
              </a:lnSpc>
              <a:spcBef>
                <a:spcPts val="1000"/>
              </a:spcBef>
            </a:pPr>
            <a:r>
              <a:rPr lang="sv-SE" altLang="sv-SE" sz="2000" b="1"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Evolution:</a:t>
            </a:r>
            <a:r>
              <a:rPr lang="sv-SE" altLang="sv-SE" sz="2000" b="1" dirty="0">
                <a:latin typeface="+mn-lt"/>
                <a:ea typeface="Calibri" panose="020F0502020204030204" pitchFamily="34" charset="0"/>
                <a:cs typeface="Arial" panose="020B0604020202020204" pitchFamily="34" charset="0"/>
              </a:rPr>
              <a:t> </a:t>
            </a:r>
            <a:r>
              <a:rPr lang="sv-SE" altLang="sv-SE" sz="2000" dirty="0">
                <a:solidFill>
                  <a:srgbClr val="C00000"/>
                </a:solidFill>
                <a:latin typeface="+mn-lt"/>
                <a:ea typeface="Calibri" panose="020F0502020204030204" pitchFamily="34" charset="0"/>
                <a:cs typeface="Arial" panose="020B0604020202020204" pitchFamily="34" charset="0"/>
              </a:rPr>
              <a:t>I de sista dagarna kommer hånfulla människor som… bortser… från att det för länge sedan fanns… en jord som uppstod ur vatten </a:t>
            </a:r>
            <a:r>
              <a:rPr lang="sv-SE" altLang="sv-SE" sz="2000" dirty="0">
                <a:latin typeface="+mn-lt"/>
                <a:ea typeface="Calibri" panose="020F0502020204030204" pitchFamily="34" charset="0"/>
                <a:cs typeface="Arial" panose="020B0604020202020204" pitchFamily="34" charset="0"/>
              </a:rPr>
              <a:t>[vid skapelsen]</a:t>
            </a:r>
            <a:r>
              <a:rPr lang="sv-SE" altLang="sv-SE" sz="2000" dirty="0">
                <a:solidFill>
                  <a:srgbClr val="C00000"/>
                </a:solidFill>
                <a:latin typeface="+mn-lt"/>
                <a:ea typeface="Calibri" panose="020F0502020204030204" pitchFamily="34" charset="0"/>
                <a:cs typeface="Arial" panose="020B0604020202020204" pitchFamily="34" charset="0"/>
              </a:rPr>
              <a:t>… Genom vatten… dränktes den dåtida världen </a:t>
            </a:r>
            <a:r>
              <a:rPr lang="sv-SE" altLang="sv-SE" sz="2000" dirty="0">
                <a:latin typeface="+mn-lt"/>
                <a:ea typeface="Calibri" panose="020F0502020204030204" pitchFamily="34" charset="0"/>
                <a:cs typeface="Arial" panose="020B0604020202020204" pitchFamily="34" charset="0"/>
              </a:rPr>
              <a:t>[vid Noas flod]</a:t>
            </a:r>
            <a:r>
              <a:rPr lang="sv-SE" altLang="sv-SE" sz="2000" dirty="0">
                <a:solidFill>
                  <a:srgbClr val="C00000"/>
                </a:solidFill>
                <a:latin typeface="+mn-lt"/>
                <a:ea typeface="Calibri" panose="020F0502020204030204" pitchFamily="34" charset="0"/>
                <a:cs typeface="Arial" panose="020B0604020202020204" pitchFamily="34" charset="0"/>
              </a:rPr>
              <a:t>. </a:t>
            </a:r>
            <a:r>
              <a:rPr lang="sv-SE" altLang="sv-SE" sz="1600" dirty="0">
                <a:latin typeface="+mn-lt"/>
                <a:ea typeface="Calibri" panose="020F0502020204030204" pitchFamily="34" charset="0"/>
                <a:cs typeface="Arial" panose="020B0604020202020204" pitchFamily="34" charset="0"/>
              </a:rPr>
              <a:t>(2 Pet 3:3-6)</a:t>
            </a:r>
            <a:endParaRPr lang="sv-SE" altLang="sv-SE" sz="2000" dirty="0">
              <a:latin typeface="+mn-lt"/>
              <a:ea typeface="Calibri" panose="020F0502020204030204" pitchFamily="34" charset="0"/>
              <a:cs typeface="Arial" panose="020B0604020202020204" pitchFamily="34" charset="0"/>
            </a:endParaRPr>
          </a:p>
          <a:p>
            <a:pPr>
              <a:lnSpc>
                <a:spcPts val="2300"/>
              </a:lnSpc>
              <a:spcBef>
                <a:spcPts val="1000"/>
              </a:spcBef>
            </a:pPr>
            <a:r>
              <a:rPr lang="sv-SE" altLang="sv-SE" sz="2000" b="1"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Evangeliet ska predikas: </a:t>
            </a:r>
            <a:r>
              <a:rPr lang="sv-SE" altLang="sv-SE" sz="2000" dirty="0">
                <a:solidFill>
                  <a:srgbClr val="C00000"/>
                </a:solidFill>
                <a:latin typeface="+mn-lt"/>
                <a:ea typeface="Calibri" panose="020F0502020204030204" pitchFamily="34" charset="0"/>
                <a:cs typeface="Arial" panose="020B0604020202020204" pitchFamily="34" charset="0"/>
              </a:rPr>
              <a:t>Detta evangelium… ska förkunnas i hela världen… Sedan ska slutet komma.</a:t>
            </a:r>
            <a:r>
              <a:rPr lang="sv-SE" altLang="sv-SE" sz="2000" dirty="0">
                <a:latin typeface="+mn-lt"/>
                <a:ea typeface="Calibri" panose="020F0502020204030204" pitchFamily="34" charset="0"/>
                <a:cs typeface="Arial" panose="020B0604020202020204" pitchFamily="34" charset="0"/>
              </a:rPr>
              <a:t> </a:t>
            </a:r>
            <a:r>
              <a:rPr lang="sv-SE" altLang="sv-SE" sz="1600" dirty="0">
                <a:latin typeface="+mn-lt"/>
                <a:ea typeface="Calibri" panose="020F0502020204030204" pitchFamily="34" charset="0"/>
                <a:cs typeface="Arial" panose="020B0604020202020204" pitchFamily="34" charset="0"/>
              </a:rPr>
              <a:t>(Matt 24:14)</a:t>
            </a:r>
            <a:endParaRPr lang="sv-SE" altLang="sv-SE" sz="2000" dirty="0">
              <a:latin typeface="+mn-lt"/>
              <a:ea typeface="Calibri" panose="020F0502020204030204" pitchFamily="34" charset="0"/>
              <a:cs typeface="Arial" panose="020B0604020202020204" pitchFamily="34" charset="0"/>
            </a:endParaRPr>
          </a:p>
          <a:p>
            <a:pPr>
              <a:lnSpc>
                <a:spcPts val="2300"/>
              </a:lnSpc>
              <a:spcBef>
                <a:spcPts val="1000"/>
              </a:spcBef>
            </a:pPr>
            <a:r>
              <a:rPr lang="sv-SE" altLang="sv-SE" sz="2000" b="1"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Krig: </a:t>
            </a:r>
            <a:r>
              <a:rPr lang="sv-SE" altLang="sv-SE" sz="2000" dirty="0">
                <a:solidFill>
                  <a:srgbClr val="C00000"/>
                </a:solidFill>
                <a:latin typeface="+mn-lt"/>
                <a:ea typeface="Calibri" panose="020F0502020204030204" pitchFamily="34" charset="0"/>
                <a:cs typeface="Arial" panose="020B0604020202020204" pitchFamily="34" charset="0"/>
              </a:rPr>
              <a:t>Ni kommer att höra stridslarm och rykten om krig… Folk ska resa sig mot folk och rike mot rike.</a:t>
            </a:r>
            <a:r>
              <a:rPr lang="sv-SE" altLang="sv-SE" sz="2000" dirty="0">
                <a:latin typeface="+mn-lt"/>
                <a:ea typeface="Calibri" panose="020F0502020204030204" pitchFamily="34" charset="0"/>
                <a:cs typeface="Arial" panose="020B0604020202020204" pitchFamily="34" charset="0"/>
              </a:rPr>
              <a:t> </a:t>
            </a:r>
            <a:r>
              <a:rPr lang="sv-SE" altLang="sv-SE" sz="1600" dirty="0">
                <a:latin typeface="+mn-lt"/>
                <a:ea typeface="Calibri" panose="020F0502020204030204" pitchFamily="34" charset="0"/>
                <a:cs typeface="Arial" panose="020B0604020202020204" pitchFamily="34" charset="0"/>
              </a:rPr>
              <a:t>(Matt 24:6-7)</a:t>
            </a:r>
          </a:p>
          <a:p>
            <a:pPr>
              <a:lnSpc>
                <a:spcPts val="2300"/>
              </a:lnSpc>
              <a:spcBef>
                <a:spcPts val="1000"/>
              </a:spcBef>
            </a:pPr>
            <a:r>
              <a:rPr lang="sv-SE" altLang="sv-SE" sz="2000" b="1"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Israel åter i fokus: </a:t>
            </a:r>
            <a:r>
              <a:rPr lang="sv-SE" altLang="sv-SE" sz="2000" dirty="0">
                <a:solidFill>
                  <a:srgbClr val="C00000"/>
                </a:solidFill>
                <a:latin typeface="+mn-lt"/>
                <a:cs typeface="Arial" panose="020B0604020202020204" pitchFamily="34" charset="0"/>
              </a:rPr>
              <a:t>Jag ska samla [Israels barn]… och föra dem in i deras land. </a:t>
            </a:r>
            <a:r>
              <a:rPr lang="sv-SE" altLang="sv-SE" sz="1600" dirty="0">
                <a:latin typeface="+mn-lt"/>
                <a:cs typeface="Arial" panose="020B0604020202020204" pitchFamily="34" charset="0"/>
              </a:rPr>
              <a:t>(Hes 37:21) </a:t>
            </a:r>
            <a:r>
              <a:rPr lang="sv-SE" altLang="sv-SE" sz="2000" dirty="0">
                <a:solidFill>
                  <a:srgbClr val="C00000"/>
                </a:solidFill>
                <a:latin typeface="+mn-lt"/>
                <a:cs typeface="Arial" panose="020B0604020202020204" pitchFamily="34" charset="0"/>
              </a:rPr>
              <a:t>Jordens alla folk ska församla sig mot [Jerusalem].</a:t>
            </a:r>
            <a:r>
              <a:rPr lang="sv-SE" altLang="sv-SE" sz="2000" dirty="0">
                <a:latin typeface="+mn-lt"/>
                <a:cs typeface="Arial" panose="020B0604020202020204" pitchFamily="34" charset="0"/>
              </a:rPr>
              <a:t> </a:t>
            </a:r>
            <a:r>
              <a:rPr lang="sv-SE" altLang="sv-SE" sz="1600" dirty="0">
                <a:latin typeface="+mn-lt"/>
                <a:cs typeface="Arial" panose="020B0604020202020204" pitchFamily="34" charset="0"/>
              </a:rPr>
              <a:t>(Sak 12:3) </a:t>
            </a:r>
            <a:r>
              <a:rPr lang="sv-SE" altLang="sv-SE" sz="2000" dirty="0">
                <a:solidFill>
                  <a:srgbClr val="C00000"/>
                </a:solidFill>
                <a:latin typeface="+mn-lt"/>
                <a:ea typeface="Calibri" panose="020F0502020204030204" pitchFamily="34" charset="0"/>
                <a:cs typeface="Arial" panose="020B0604020202020204" pitchFamily="34" charset="0"/>
              </a:rPr>
              <a:t>När ni ser Jerusalem omringas av armeer, då vet ni att förstörelsen är nära.</a:t>
            </a:r>
            <a:r>
              <a:rPr lang="sv-SE" altLang="sv-SE" sz="2000" dirty="0">
                <a:solidFill>
                  <a:srgbClr val="000000"/>
                </a:solidFill>
                <a:latin typeface="+mn-lt"/>
                <a:ea typeface="Calibri" panose="020F0502020204030204" pitchFamily="34" charset="0"/>
                <a:cs typeface="Arial" panose="020B0604020202020204" pitchFamily="34" charset="0"/>
              </a:rPr>
              <a:t> </a:t>
            </a:r>
            <a:r>
              <a:rPr lang="sv-SE" altLang="sv-SE" sz="1600" dirty="0">
                <a:solidFill>
                  <a:srgbClr val="000000"/>
                </a:solidFill>
                <a:latin typeface="+mn-lt"/>
                <a:ea typeface="Calibri" panose="020F0502020204030204" pitchFamily="34" charset="0"/>
                <a:cs typeface="Arial" panose="020B0604020202020204" pitchFamily="34" charset="0"/>
              </a:rPr>
              <a:t>(Luk 21:20)</a:t>
            </a:r>
            <a:endParaRPr lang="sv-SE" altLang="sv-SE" sz="2000" dirty="0">
              <a:solidFill>
                <a:srgbClr val="000000"/>
              </a:solidFill>
              <a:latin typeface="+mn-lt"/>
              <a:ea typeface="Calibri" panose="020F0502020204030204" pitchFamily="34" charset="0"/>
              <a:cs typeface="Arial" panose="020B0604020202020204" pitchFamily="34" charset="0"/>
            </a:endParaRPr>
          </a:p>
          <a:p>
            <a:pPr>
              <a:lnSpc>
                <a:spcPts val="2300"/>
              </a:lnSpc>
              <a:spcBef>
                <a:spcPts val="1000"/>
              </a:spcBef>
            </a:pPr>
            <a:r>
              <a:rPr lang="sv-SE" altLang="sv-SE" sz="2000" b="1" dirty="0">
                <a:solidFill>
                  <a:prstClr val="black"/>
                </a:solidFill>
                <a:effectLst>
                  <a:outerShdw blurRad="38100" dist="38100" dir="2700000" algn="tl">
                    <a:srgbClr val="000000">
                      <a:alpha val="43137"/>
                    </a:srgbClr>
                  </a:outerShdw>
                </a:effectLst>
                <a:latin typeface="+mn-lt"/>
              </a:rPr>
              <a:t>Förseglade profetior öppnas: </a:t>
            </a:r>
            <a:r>
              <a:rPr lang="sv-SE" altLang="sv-SE" sz="2000" dirty="0">
                <a:solidFill>
                  <a:srgbClr val="C00000"/>
                </a:solidFill>
                <a:latin typeface="+mn-lt"/>
              </a:rPr>
              <a:t>Dessa ord ska förbli gömda och förseglade till den sista tiden… Ingen ogudaktig ska förstå detta, men de förståndiga ska förstå det.</a:t>
            </a:r>
            <a:r>
              <a:rPr lang="sv-SE" altLang="sv-SE" sz="2000" dirty="0">
                <a:solidFill>
                  <a:prstClr val="black"/>
                </a:solidFill>
                <a:latin typeface="+mn-lt"/>
              </a:rPr>
              <a:t> </a:t>
            </a:r>
            <a:r>
              <a:rPr lang="sv-SE" altLang="sv-SE" sz="1600" dirty="0">
                <a:solidFill>
                  <a:prstClr val="black"/>
                </a:solidFill>
                <a:latin typeface="+mn-lt"/>
              </a:rPr>
              <a:t>(Dan 12:9-10)</a:t>
            </a:r>
            <a:endParaRPr lang="sv-SE" altLang="sv-SE" sz="2000" dirty="0">
              <a:solidFill>
                <a:prstClr val="black"/>
              </a:solidFill>
              <a:latin typeface="+mn-lt"/>
            </a:endParaRPr>
          </a:p>
        </p:txBody>
      </p:sp>
    </p:spTree>
    <p:custDataLst>
      <p:tags r:id="rId1"/>
    </p:custDataLst>
    <p:extLst>
      <p:ext uri="{BB962C8B-B14F-4D97-AF65-F5344CB8AC3E}">
        <p14:creationId xmlns:p14="http://schemas.microsoft.com/office/powerpoint/2010/main" val="3865597841"/>
      </p:ext>
    </p:extLst>
  </p:cSld>
  <p:clrMapOvr>
    <a:masterClrMapping/>
  </p:clrMapOvr>
  <p:transition advTm="46592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2|25.2|3.8|68.6|65|61.8|141.4"/>
</p:tagLst>
</file>

<file path=ppt/tags/tag2.xml><?xml version="1.0" encoding="utf-8"?>
<p:tagLst xmlns:a="http://schemas.openxmlformats.org/drawingml/2006/main" xmlns:r="http://schemas.openxmlformats.org/officeDocument/2006/relationships" xmlns:p="http://schemas.openxmlformats.org/presentationml/2006/main">
  <p:tag name="TIMING" val="|8.2|45.6|89.8|68.7|37.8"/>
</p:tagLst>
</file>

<file path=ppt/tags/tag3.xml><?xml version="1.0" encoding="utf-8"?>
<p:tagLst xmlns:a="http://schemas.openxmlformats.org/drawingml/2006/main" xmlns:r="http://schemas.openxmlformats.org/officeDocument/2006/relationships" xmlns:p="http://schemas.openxmlformats.org/presentationml/2006/main">
  <p:tag name="TIMING" val="|19.3|116|65.9|42|10.8|53.8|8.8|9.3|72.8"/>
</p:tagLst>
</file>

<file path=ppt/theme/theme1.xml><?xml version="1.0" encoding="utf-8"?>
<a:theme xmlns:a="http://schemas.openxmlformats.org/drawingml/2006/main" name="1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19577</TotalTime>
  <Words>753</Words>
  <Application>Microsoft Office PowerPoint</Application>
  <PresentationFormat>Bredbild</PresentationFormat>
  <Paragraphs>49</Paragraphs>
  <Slides>4</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vt:i4>
      </vt:variant>
    </vt:vector>
  </HeadingPairs>
  <TitlesOfParts>
    <vt:vector size="9" baseType="lpstr">
      <vt:lpstr>Arial</vt:lpstr>
      <vt:lpstr>Calibri</vt:lpstr>
      <vt:lpstr>Maiandra GD</vt:lpstr>
      <vt:lpstr>MV Boli</vt:lpstr>
      <vt:lpstr>1_Office-tema</vt:lpstr>
      <vt:lpstr>2. Tidstecken</vt:lpstr>
      <vt:lpstr>Kommer Jesus överraskande?</vt:lpstr>
      <vt:lpstr>Bibelns beskrivningar</vt:lpstr>
      <vt:lpstr>Tecken i 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Gärdeborn</dc:creator>
  <cp:lastModifiedBy>Anders Gärdeborn</cp:lastModifiedBy>
  <cp:revision>1299</cp:revision>
  <dcterms:created xsi:type="dcterms:W3CDTF">2014-07-20T14:06:11Z</dcterms:created>
  <dcterms:modified xsi:type="dcterms:W3CDTF">2021-02-26T13:32:49Z</dcterms:modified>
</cp:coreProperties>
</file>