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9"/>
  </p:notesMasterIdLst>
  <p:sldIdLst>
    <p:sldId id="1335" r:id="rId2"/>
    <p:sldId id="1349" r:id="rId3"/>
    <p:sldId id="1243" r:id="rId4"/>
    <p:sldId id="1385" r:id="rId5"/>
    <p:sldId id="1324" r:id="rId6"/>
    <p:sldId id="1347" r:id="rId7"/>
    <p:sldId id="13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C275"/>
    <a:srgbClr val="C00000"/>
    <a:srgbClr val="FCE7F2"/>
    <a:srgbClr val="AF7547"/>
    <a:srgbClr val="E4B67A"/>
    <a:srgbClr val="DA9C5B"/>
    <a:srgbClr val="FCF6AB"/>
    <a:srgbClr val="FDFDC1"/>
    <a:srgbClr val="FEEB7B"/>
    <a:srgbClr val="F3E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82875" autoAdjust="0"/>
  </p:normalViewPr>
  <p:slideViewPr>
    <p:cSldViewPr snapToGrid="0">
      <p:cViewPr varScale="1">
        <p:scale>
          <a:sx n="105" d="100"/>
          <a:sy n="105" d="100"/>
        </p:scale>
        <p:origin x="894" y="144"/>
      </p:cViewPr>
      <p:guideLst>
        <p:guide orient="horz" pos="323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0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Eftersom denna spellista handlar om Kristus så begränsar vi oss till profetior om honom.</a:t>
            </a:r>
          </a:p>
          <a:p>
            <a:endParaRPr lang="sv-SE" dirty="0"/>
          </a:p>
          <a:p>
            <a:r>
              <a:rPr lang="sv-SE" dirty="0"/>
              <a:t>VO: Andra religioners skrifter har inga profetior, eller så är de så svepande att det går att läsa in nästan vad som helst i dem.</a:t>
            </a:r>
          </a:p>
          <a:p>
            <a:r>
              <a:rPr lang="sv-SE" dirty="0"/>
              <a:t>Som kontrast är Bibelns profetior mycket konkreta och detaljrika.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148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</a:t>
            </a:r>
            <a:r>
              <a:rPr lang="sv-SE" sz="1200" strike="noStrike" dirty="0"/>
              <a:t>Det finns ungefär 300 unika profetior i GT om Jesus och cirka 2/3 är om andra ankomsten.</a:t>
            </a:r>
          </a:p>
          <a:p>
            <a:r>
              <a:rPr lang="sv-SE" sz="1200" strike="noStrike" dirty="0"/>
              <a:t>Den andra ankomsten nämns över 1500 gånger i GT och över 300 gånger i NT.</a:t>
            </a:r>
          </a:p>
          <a:p>
            <a:r>
              <a:rPr lang="sv-SE" sz="1200" strike="noStrike" dirty="0"/>
              <a:t>För dessa profetior, se spellista om Jesu återkomst.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145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Det var enligt judarna som ”spiran” var kopplad till befogenheten att döma enligt moselagen.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/>
              <a:t>VO: Judarna avrättade genom stening.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/>
              <a:t>VO: Det var därför de vise männen förväntade sig en nyfödd kung.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/>
              <a:t>De kom från babyloniska hovet där Daniel varit 500 år tidigare.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0" dirty="0"/>
          </a:p>
          <a:p>
            <a:r>
              <a:rPr lang="sv-SE" sz="1200" dirty="0"/>
              <a:t>VO: Också 2:a ankomsten går att räkna ut tidsmässigt.</a:t>
            </a:r>
          </a:p>
          <a:p>
            <a:r>
              <a:rPr lang="sv-SE" sz="1200" dirty="0"/>
              <a:t>För detaljer se spellista ”Bibelns kronologi”, del 4.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743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i="0"/>
              <a:t>VO: </a:t>
            </a: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4:e Mos 21:4-9: Gud valde att sända dödliga ormar som straff för Israels beteende. Mose bad för folket och Herren ger honom en mycket märklig lösning: att göra en kopparorm som han sätter upp på en påle för att var och en som ser på ska bli botad.</a:t>
            </a:r>
            <a:endParaRPr lang="sv-SE" i="0"/>
          </a:p>
          <a:p>
            <a:endParaRPr lang="sv-SE" i="0"/>
          </a:p>
          <a:p>
            <a:r>
              <a:rPr lang="sv-SE" i="0"/>
              <a:t>VO</a:t>
            </a:r>
            <a:r>
              <a:rPr lang="sv-SE" i="0" dirty="0"/>
              <a:t>: Israels historia ett </a:t>
            </a:r>
            <a:r>
              <a:rPr lang="sv-SE" i="1" u="sng" dirty="0"/>
              <a:t>mönster</a:t>
            </a:r>
            <a:r>
              <a:rPr lang="sv-SE" i="0" dirty="0"/>
              <a:t> för den kristna vandringen.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86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17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Lammet är Bibelns huvudtema och det avslöjas progressivt genom Skriften.</a:t>
            </a:r>
            <a:br>
              <a:rPr lang="sv-SE" dirty="0"/>
            </a:br>
            <a:r>
              <a:rPr lang="sv-SE" dirty="0"/>
              <a:t>Lammets rätta identitet och uppdrag avslöjas med allt större precision genom hela Bibeln, och det utgör ett mäktigt vittnesbörd om vem Frälsaren är och vad hans mission består av.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47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18F92EF-4918-42D7-9F2D-4A07F0DD778B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39" y="59975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39765"/>
            <a:ext cx="7164592" cy="956595"/>
          </a:xfrm>
        </p:spPr>
        <p:txBody>
          <a:bodyPr/>
          <a:lstStyle/>
          <a:p>
            <a:r>
              <a:rPr lang="sv-SE" dirty="0"/>
              <a:t>3</a:t>
            </a:r>
            <a:r>
              <a:rPr lang="sv-SE"/>
              <a:t>. Jesus profeterad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279621"/>
      </p:ext>
    </p:extLst>
  </p:cSld>
  <p:clrMapOvr>
    <a:masterClrMapping/>
  </p:clrMapOvr>
  <p:transition advTm="2827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29DB286-F2EE-457D-8CC2-D74AF50A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Bibelns profetior</a:t>
            </a:r>
            <a:endParaRPr lang="sv-SE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EC69C01-A3DD-4509-AB13-28BE10E467EE}"/>
              </a:ext>
            </a:extLst>
          </p:cNvPr>
          <p:cNvSpPr/>
          <p:nvPr/>
        </p:nvSpPr>
        <p:spPr>
          <a:xfrm>
            <a:off x="0" y="827030"/>
            <a:ext cx="12192000" cy="578619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1900" dirty="0">
                <a:solidFill>
                  <a:srgbClr val="000000"/>
                </a:solidFill>
              </a:rPr>
              <a:t>Profetia är historia skriven i förväg. Bara Gud kan göra detta: </a:t>
            </a:r>
            <a:r>
              <a:rPr lang="sv-SE" sz="1900" dirty="0">
                <a:solidFill>
                  <a:srgbClr val="C00000"/>
                </a:solidFill>
              </a:rPr>
              <a:t>Ingen profetia har burits fram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900" dirty="0">
                <a:solidFill>
                  <a:srgbClr val="C00000"/>
                </a:solidFill>
              </a:rPr>
              <a:t>genom någon människas vilja, utan ledda av den helige Ande har människor talat vad de fått från Gud.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600" dirty="0"/>
              <a:t>(2 Pet 1:21)</a:t>
            </a:r>
          </a:p>
          <a:p>
            <a:pPr>
              <a:spcBef>
                <a:spcPts val="1200"/>
              </a:spcBef>
            </a:pPr>
            <a:r>
              <a:rPr lang="sv-SE" sz="1900" i="1" dirty="0"/>
              <a:t>Syftet med profetior:</a:t>
            </a:r>
          </a:p>
          <a:p>
            <a:pPr>
              <a:tabLst>
                <a:tab pos="4219575" algn="l"/>
              </a:tabLst>
            </a:pPr>
            <a:r>
              <a:rPr lang="sv-SE" sz="1900" i="1" u="sng" dirty="0"/>
              <a:t>Bevisar</a:t>
            </a:r>
            <a:r>
              <a:rPr lang="sv-SE" sz="1900" dirty="0"/>
              <a:t> trovärdigheten i Bibeln.	</a:t>
            </a:r>
            <a:r>
              <a:rPr lang="sv-SE" sz="1900" i="1" u="sng" dirty="0"/>
              <a:t>Varnar</a:t>
            </a:r>
            <a:r>
              <a:rPr lang="sv-SE" sz="1900" dirty="0"/>
              <a:t> för dom, </a:t>
            </a:r>
            <a:r>
              <a:rPr lang="sv-SE" sz="1900" i="1" u="sng" dirty="0"/>
              <a:t>kallar</a:t>
            </a:r>
            <a:r>
              <a:rPr lang="sv-SE" sz="1900" dirty="0"/>
              <a:t> tillbaka till Gud, </a:t>
            </a:r>
            <a:r>
              <a:rPr lang="sv-SE" sz="1900" i="1" u="sng" dirty="0"/>
              <a:t>uppmuntrar</a:t>
            </a:r>
            <a:r>
              <a:rPr lang="sv-SE" sz="1900" dirty="0"/>
              <a:t> samt </a:t>
            </a:r>
            <a:r>
              <a:rPr lang="sv-SE" sz="1900" i="1" u="sng" dirty="0"/>
              <a:t>tröstar</a:t>
            </a:r>
            <a:r>
              <a:rPr lang="sv-SE" sz="1900" dirty="0"/>
              <a:t>.</a:t>
            </a:r>
            <a:br>
              <a:rPr lang="sv-SE" sz="1900" i="1" u="sng" dirty="0"/>
            </a:br>
            <a:r>
              <a:rPr lang="sv-SE" sz="1900" dirty="0">
                <a:solidFill>
                  <a:srgbClr val="C00000"/>
                </a:solidFill>
              </a:rPr>
              <a:t>Se, det jag förkunnade </a:t>
            </a:r>
            <a:r>
              <a:rPr lang="sv-SE" sz="1900" i="1" u="sng" dirty="0">
                <a:solidFill>
                  <a:srgbClr val="C00000"/>
                </a:solidFill>
              </a:rPr>
              <a:t>förut</a:t>
            </a:r>
            <a:r>
              <a:rPr lang="sv-SE" sz="1900" dirty="0">
                <a:solidFill>
                  <a:srgbClr val="C00000"/>
                </a:solidFill>
              </a:rPr>
              <a:t> har kommit…	Nu förkunnar jag </a:t>
            </a:r>
            <a:r>
              <a:rPr lang="sv-SE" sz="1900" i="1" u="sng" dirty="0">
                <a:solidFill>
                  <a:srgbClr val="C00000"/>
                </a:solidFill>
              </a:rPr>
              <a:t>nya ting</a:t>
            </a:r>
            <a:r>
              <a:rPr lang="sv-SE" sz="1900" dirty="0">
                <a:solidFill>
                  <a:srgbClr val="C00000"/>
                </a:solidFill>
              </a:rPr>
              <a:t>, jag låter er höra om dem innan de visar sig.</a:t>
            </a:r>
            <a:r>
              <a:rPr lang="sv-SE" sz="1600" dirty="0">
                <a:solidFill>
                  <a:srgbClr val="C00000"/>
                </a:solidFill>
              </a:rPr>
              <a:t> </a:t>
            </a:r>
            <a:r>
              <a:rPr lang="sv-SE" sz="1600" dirty="0"/>
              <a:t>(Jes 42:9)</a:t>
            </a:r>
            <a:endParaRPr lang="sv-SE" sz="1900" dirty="0"/>
          </a:p>
          <a:p>
            <a:pPr>
              <a:spcBef>
                <a:spcPts val="1200"/>
              </a:spcBef>
            </a:pPr>
            <a:r>
              <a:rPr lang="sv-SE" sz="1900" dirty="0"/>
              <a:t>Uppfyllda profetior är så enkla att ett barn kan förstå men ändå så djupgående </a:t>
            </a:r>
            <a:br>
              <a:rPr lang="sv-SE" sz="1900" dirty="0"/>
            </a:br>
            <a:r>
              <a:rPr lang="sv-SE" sz="1900" dirty="0"/>
              <a:t>att ett geni inte kan motbevisa dem: </a:t>
            </a:r>
            <a:r>
              <a:rPr lang="sv-SE" sz="1900" dirty="0">
                <a:solidFill>
                  <a:srgbClr val="CE171A"/>
                </a:solidFill>
              </a:rPr>
              <a:t>Det finns ingen annan Gud, ingen som jag. </a:t>
            </a:r>
            <a:br>
              <a:rPr lang="sv-SE" sz="1900" dirty="0">
                <a:solidFill>
                  <a:srgbClr val="CE171A"/>
                </a:solidFill>
              </a:rPr>
            </a:br>
            <a:r>
              <a:rPr lang="sv-SE" sz="1900" dirty="0">
                <a:solidFill>
                  <a:srgbClr val="CE171A"/>
                </a:solidFill>
              </a:rPr>
              <a:t>Jag förkunnar från början vad som ska komma och långt </a:t>
            </a:r>
            <a:r>
              <a:rPr lang="sv-SE" sz="1900" i="1" u="sng" dirty="0">
                <a:solidFill>
                  <a:srgbClr val="CE171A"/>
                </a:solidFill>
              </a:rPr>
              <a:t>i förväg</a:t>
            </a:r>
            <a:r>
              <a:rPr lang="sv-SE" sz="1900" dirty="0">
                <a:solidFill>
                  <a:srgbClr val="CE171A"/>
                </a:solidFill>
              </a:rPr>
              <a:t> det som inte </a:t>
            </a:r>
            <a:br>
              <a:rPr lang="sv-SE" sz="1900" dirty="0">
                <a:solidFill>
                  <a:srgbClr val="CE171A"/>
                </a:solidFill>
              </a:rPr>
            </a:br>
            <a:r>
              <a:rPr lang="sv-SE" sz="1900" dirty="0">
                <a:solidFill>
                  <a:srgbClr val="CE171A"/>
                </a:solidFill>
              </a:rPr>
              <a:t>har skett. Jag säger: Mitt beslut ska förverkligas, allt jag vill kommer jag att göra. </a:t>
            </a:r>
            <a:br>
              <a:rPr lang="sv-SE" sz="1900" dirty="0">
                <a:solidFill>
                  <a:srgbClr val="CE171A"/>
                </a:solidFill>
              </a:rPr>
            </a:br>
            <a:r>
              <a:rPr lang="sv-SE" sz="1600" dirty="0">
                <a:solidFill>
                  <a:srgbClr val="000000"/>
                </a:solidFill>
              </a:rPr>
              <a:t>(Jes 46:9-10)</a:t>
            </a:r>
          </a:p>
          <a:p>
            <a:pPr>
              <a:spcBef>
                <a:spcPts val="1200"/>
              </a:spcBef>
            </a:pPr>
            <a:r>
              <a:rPr lang="sv-SE" sz="1900" dirty="0"/>
              <a:t>Gud avslöjar alla väsentligheter i frälsningsplanen i förväg: </a:t>
            </a:r>
            <a:r>
              <a:rPr lang="sv-SE" sz="1900" dirty="0">
                <a:solidFill>
                  <a:srgbClr val="C00000"/>
                </a:solidFill>
              </a:rPr>
              <a:t>För Herren Gud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900" dirty="0">
                <a:solidFill>
                  <a:srgbClr val="C00000"/>
                </a:solidFill>
              </a:rPr>
              <a:t>gör </a:t>
            </a:r>
            <a:r>
              <a:rPr lang="sv-SE" sz="1900" i="1" u="sng" dirty="0">
                <a:solidFill>
                  <a:srgbClr val="C00000"/>
                </a:solidFill>
              </a:rPr>
              <a:t>ingenting</a:t>
            </a:r>
            <a:r>
              <a:rPr lang="sv-SE" sz="1900" dirty="0">
                <a:solidFill>
                  <a:srgbClr val="C00000"/>
                </a:solidFill>
              </a:rPr>
              <a:t> utan att uppenbara sin hemlighet för sina tjänare profeterna.</a:t>
            </a:r>
            <a:r>
              <a:rPr lang="sv-SE" sz="1900" dirty="0"/>
              <a:t> </a:t>
            </a:r>
            <a:br>
              <a:rPr lang="sv-SE" sz="1900" dirty="0"/>
            </a:br>
            <a:r>
              <a:rPr lang="sv-SE" sz="1600" dirty="0"/>
              <a:t>(Amos 3:7)</a:t>
            </a:r>
          </a:p>
          <a:p>
            <a:pPr>
              <a:spcBef>
                <a:spcPts val="1200"/>
              </a:spcBef>
            </a:pPr>
            <a:r>
              <a:rPr lang="sv-SE" sz="1900" dirty="0"/>
              <a:t>Avgudar hånas för att de inte har samma förmåga</a:t>
            </a:r>
            <a:r>
              <a:rPr lang="sv-SE" sz="1900"/>
              <a:t>: </a:t>
            </a:r>
            <a:r>
              <a:rPr lang="sv-SE" sz="1900">
                <a:solidFill>
                  <a:srgbClr val="C00000"/>
                </a:solidFill>
              </a:rPr>
              <a:t>För </a:t>
            </a:r>
            <a:r>
              <a:rPr lang="sv-SE" sz="1900" dirty="0">
                <a:solidFill>
                  <a:srgbClr val="C00000"/>
                </a:solidFill>
              </a:rPr>
              <a:t>fram er sak, säger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900" dirty="0">
                <a:solidFill>
                  <a:srgbClr val="C00000"/>
                </a:solidFill>
              </a:rPr>
              <a:t>Herren, kom med era bevis… Låt dem komma och berätta för oss vad som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900" dirty="0">
                <a:solidFill>
                  <a:srgbClr val="C00000"/>
                </a:solidFill>
              </a:rPr>
              <a:t>ska ske… Tala om vad som ska hända i framtiden så att vi ser att ni är gudar. </a:t>
            </a:r>
            <a:br>
              <a:rPr lang="sv-SE" sz="1900" dirty="0">
                <a:solidFill>
                  <a:srgbClr val="C00000"/>
                </a:solidFill>
              </a:rPr>
            </a:br>
            <a:r>
              <a:rPr lang="sv-SE" sz="1600" dirty="0"/>
              <a:t>(Jes 41:21-23)</a:t>
            </a:r>
            <a:endParaRPr lang="sv-SE" sz="1900" dirty="0"/>
          </a:p>
        </p:txBody>
      </p:sp>
      <p:pic>
        <p:nvPicPr>
          <p:cNvPr id="8" name="Bildobjekt 7" descr="En bild som visar bord, inomhus, vägg, leksak&#10;&#10;Automatiskt genererad beskrivning">
            <a:extLst>
              <a:ext uri="{FF2B5EF4-FFF2-40B4-BE49-F238E27FC236}">
                <a16:creationId xmlns:a16="http://schemas.microsoft.com/office/drawing/2014/main" id="{63DE6421-E84C-46A7-8E69-3E75E2BF6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001" y="2879002"/>
            <a:ext cx="3819746" cy="381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473469"/>
      </p:ext>
    </p:extLst>
  </p:cSld>
  <p:clrMapOvr>
    <a:masterClrMapping/>
  </p:clrMapOvr>
  <p:transition advTm="3789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44890" y="1049662"/>
            <a:ext cx="3062345" cy="50167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44000" rIns="108000" rtlCol="0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b="1" dirty="0"/>
              <a:t>Jesu härkomst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En kvinnas avkomma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Abraham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Juda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David och tronarvinge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b="1" dirty="0"/>
              <a:t>Jesu födelse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En budbärare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Platsen är Betlehem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Mamman oskuld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Flykten till Egypten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b="1" dirty="0"/>
              <a:t>Jesu mission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Fylld med Guds Ande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Profet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Överstepräst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Guds Son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Dog ställföreträdande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Globalt inflytande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Ska utföra mirakler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425672" y="1049662"/>
            <a:ext cx="3219312" cy="578619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44000" rIns="108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sv-SE" b="1" dirty="0"/>
              <a:t>Före korsfästelsen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Intåget på en åsna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Förrådd av en vän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Förkastad av judarna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Övergiven av lärjungarna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Falska vittnen anklagar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Tyst inför sina anklagare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Hånad och bespottad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b="1" dirty="0"/>
              <a:t>Under korsfästelsen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Skulle avrättas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Led bland brottslingar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Skulle korsfästas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Smädad och förolämpad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Fick galla och vinäger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Inget ben brutet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Kläderna fördelades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Fadern överger Sonen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sv-SE" b="1" dirty="0"/>
              <a:t>Efter korsfästelsen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Uppstår på tredje dagen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Uppstiger till himlen</a:t>
            </a:r>
          </a:p>
          <a:p>
            <a:pPr marL="271463" indent="-180975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sv-SE" dirty="0"/>
              <a:t>Sitter på Faderns högra sida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F37AC6D-69D2-4769-AF7C-82DBF0B48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Första ankomsten profeterad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7C02BA-00EE-42AA-9F92-64556A6C5E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3"/>
          <a:stretch/>
        </p:blipFill>
        <p:spPr>
          <a:xfrm>
            <a:off x="3885917" y="647403"/>
            <a:ext cx="4420167" cy="6225572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C8752B9-7EF9-4A55-9BC3-02F73611B54B}"/>
              </a:ext>
            </a:extLst>
          </p:cNvPr>
          <p:cNvSpPr txBox="1"/>
          <p:nvPr/>
        </p:nvSpPr>
        <p:spPr>
          <a:xfrm>
            <a:off x="7325119" y="6374196"/>
            <a:ext cx="878446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sv-SE" sz="1400" dirty="0"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1800"/>
              </a:lnSpc>
            </a:pPr>
            <a:r>
              <a:rPr lang="sv-SE" sz="2000" dirty="0">
                <a:latin typeface="Gabriola" panose="04040605051002020D02" pitchFamily="82" charset="0"/>
              </a:rPr>
              <a:t>Signe Flink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DED1B67-F511-4455-9137-F6720C87C17A}"/>
              </a:ext>
            </a:extLst>
          </p:cNvPr>
          <p:cNvSpPr/>
          <p:nvPr/>
        </p:nvSpPr>
        <p:spPr>
          <a:xfrm rot="16200000">
            <a:off x="-2820961" y="3468364"/>
            <a:ext cx="6225572" cy="583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tIns="144000" bIns="14400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”Det är Skrifterna som vittnar om mig.” </a:t>
            </a:r>
            <a:r>
              <a:rPr lang="sv-SE" sz="1600" dirty="0"/>
              <a:t>(Joh 5:39)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178216"/>
      </p:ext>
    </p:extLst>
  </p:cSld>
  <p:clrMapOvr>
    <a:masterClrMapping/>
  </p:clrMapOvr>
  <p:transition advTm="3452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1</a:t>
            </a:r>
            <a:r>
              <a:rPr lang="sv-SE" dirty="0"/>
              <a:t>:a ankomsten inom ett smalt tidsfönster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56DE99-AADE-46F0-9372-3575AD7FF809}"/>
              </a:ext>
            </a:extLst>
          </p:cNvPr>
          <p:cNvSpPr txBox="1"/>
          <p:nvPr/>
        </p:nvSpPr>
        <p:spPr>
          <a:xfrm>
            <a:off x="-1" y="723683"/>
            <a:ext cx="12191999" cy="4234493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lnSpc>
                <a:spcPts val="2300"/>
              </a:lnSpc>
            </a:pPr>
            <a:r>
              <a:rPr lang="sv-SE" sz="2000"/>
              <a:t>Stora rådet förlorade sin befogenhet att döma enligt moselagen. Jesus måste…</a:t>
            </a:r>
            <a:endParaRPr lang="sv-SE" sz="2000" dirty="0"/>
          </a:p>
          <a:p>
            <a:pPr marL="2667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</a:rPr>
              <a:t>födas innan: </a:t>
            </a:r>
            <a:r>
              <a:rPr lang="sv-SE" sz="2000" i="1" u="sng">
                <a:solidFill>
                  <a:srgbClr val="C00000"/>
                </a:solidFill>
              </a:rPr>
              <a:t>Spiran </a:t>
            </a:r>
            <a:r>
              <a:rPr lang="sv-SE" sz="2000" i="1" u="sng" dirty="0"/>
              <a:t>[rätten att döma efter moselagen]</a:t>
            </a:r>
            <a:r>
              <a:rPr lang="sv-SE" sz="2000" i="1" dirty="0">
                <a:solidFill>
                  <a:srgbClr val="C00000"/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ska inte vika från Juda, inte </a:t>
            </a:r>
            <a:r>
              <a:rPr lang="sv-SE" sz="2000" i="1" u="sng" dirty="0">
                <a:solidFill>
                  <a:srgbClr val="C00000"/>
                </a:solidFill>
              </a:rPr>
              <a:t>härskarstaven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från hans fötter, förrän han som den tillhör</a:t>
            </a:r>
            <a:r>
              <a:rPr lang="sv-SE" sz="2000" dirty="0"/>
              <a:t> [Jesus]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i="1" u="sng" dirty="0">
                <a:solidFill>
                  <a:srgbClr val="C00000"/>
                </a:solidFill>
              </a:rPr>
              <a:t>kommer</a:t>
            </a:r>
            <a:r>
              <a:rPr lang="sv-SE" sz="2000" dirty="0">
                <a:solidFill>
                  <a:srgbClr val="C00000"/>
                </a:solidFill>
              </a:rPr>
              <a:t> och folken lyder honom.</a:t>
            </a:r>
            <a:r>
              <a:rPr lang="sv-SE" sz="2000" dirty="0"/>
              <a:t> </a:t>
            </a:r>
            <a:r>
              <a:rPr lang="sv-SE" sz="1600" dirty="0"/>
              <a:t>(1 Mos 49:10)</a:t>
            </a:r>
          </a:p>
          <a:p>
            <a:pPr marL="2667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bg1"/>
                </a:solidFill>
              </a:rPr>
              <a:t>dö </a:t>
            </a:r>
            <a:r>
              <a:rPr lang="sv-SE" sz="2000" dirty="0">
                <a:solidFill>
                  <a:schemeClr val="bg1"/>
                </a:solidFill>
              </a:rPr>
              <a:t>efter: </a:t>
            </a:r>
            <a:r>
              <a:rPr lang="sv-SE" sz="2000"/>
              <a:t>Korsfästelse var </a:t>
            </a:r>
            <a:r>
              <a:rPr lang="sv-SE" sz="2000" dirty="0"/>
              <a:t>en romersk avrättningsmetod, och den var profeterad: </a:t>
            </a:r>
            <a:r>
              <a:rPr lang="sv-SE" sz="2000" dirty="0">
                <a:solidFill>
                  <a:srgbClr val="C00000"/>
                </a:solidFill>
              </a:rPr>
              <a:t>De har </a:t>
            </a:r>
            <a:r>
              <a:rPr lang="sv-SE" sz="2000" i="1" u="sng">
                <a:solidFill>
                  <a:srgbClr val="C00000"/>
                </a:solidFill>
              </a:rPr>
              <a:t>genomborrat</a:t>
            </a:r>
            <a:r>
              <a:rPr lang="sv-SE" sz="2000">
                <a:solidFill>
                  <a:srgbClr val="C00000"/>
                </a:solidFill>
              </a:rPr>
              <a:t> </a:t>
            </a:r>
            <a:br>
              <a:rPr lang="sv-SE" sz="2000">
                <a:solidFill>
                  <a:srgbClr val="C00000"/>
                </a:solidFill>
              </a:rPr>
            </a:br>
            <a:r>
              <a:rPr lang="sv-SE" sz="2000">
                <a:solidFill>
                  <a:srgbClr val="C00000"/>
                </a:solidFill>
              </a:rPr>
              <a:t>mina </a:t>
            </a:r>
            <a:r>
              <a:rPr lang="sv-SE" sz="2000" dirty="0">
                <a:solidFill>
                  <a:srgbClr val="C00000"/>
                </a:solidFill>
              </a:rPr>
              <a:t>händer och fötter.</a:t>
            </a:r>
            <a:r>
              <a:rPr lang="sv-SE" sz="2000" dirty="0"/>
              <a:t> </a:t>
            </a:r>
            <a:r>
              <a:rPr lang="sv-SE" sz="1600" dirty="0"/>
              <a:t>(Ps 22:17)</a:t>
            </a:r>
            <a:r>
              <a:rPr lang="sv-SE" sz="2000" dirty="0"/>
              <a:t> Därför sa Stora rådet sa till Pilatus: </a:t>
            </a:r>
            <a:r>
              <a:rPr lang="sv-SE" sz="2000" dirty="0">
                <a:solidFill>
                  <a:srgbClr val="C00000"/>
                </a:solidFill>
              </a:rPr>
              <a:t>Vi har inte rätt att avrätta någon.</a:t>
            </a:r>
            <a:r>
              <a:rPr lang="sv-SE" sz="2000" dirty="0"/>
              <a:t> </a:t>
            </a:r>
            <a:r>
              <a:rPr lang="sv-SE" sz="1600" dirty="0"/>
              <a:t>(Joh 18:31)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sv-SE" sz="2000"/>
              <a:t>Jesus </a:t>
            </a:r>
            <a:r>
              <a:rPr lang="sv-SE" sz="2000" dirty="0"/>
              <a:t>måste leva före </a:t>
            </a:r>
            <a:r>
              <a:rPr lang="sv-SE" sz="2000"/>
              <a:t>templets förstörelse (cirka år </a:t>
            </a:r>
            <a:r>
              <a:rPr lang="sv-SE" sz="2000" dirty="0"/>
              <a:t>70 e.Kr.):</a:t>
            </a:r>
          </a:p>
          <a:p>
            <a:pPr marL="266700" indent="-174625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Herren som ni söker ska plötsligt komma till sitt tempel.</a:t>
            </a:r>
            <a:r>
              <a:rPr lang="sv-SE" sz="2000" dirty="0"/>
              <a:t> </a:t>
            </a:r>
            <a:r>
              <a:rPr lang="sv-SE" sz="1600" dirty="0"/>
              <a:t>(Mal 3:1)</a:t>
            </a:r>
          </a:p>
          <a:p>
            <a:pPr marL="266700" indent="-174625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Men efter de sextiotvå veckorna ska </a:t>
            </a:r>
            <a:r>
              <a:rPr lang="sv-SE" sz="2000" i="1" u="sng" dirty="0">
                <a:solidFill>
                  <a:srgbClr val="C00000"/>
                </a:solidFill>
              </a:rPr>
              <a:t>den Smorde förgöras</a:t>
            </a:r>
            <a:r>
              <a:rPr lang="sv-SE" sz="2000" dirty="0">
                <a:solidFill>
                  <a:srgbClr val="C00000"/>
                </a:solidFill>
              </a:rPr>
              <a:t>, helt utblottad. Och staden och </a:t>
            </a:r>
            <a:r>
              <a:rPr lang="sv-SE" sz="2000" i="1" u="sng" dirty="0">
                <a:solidFill>
                  <a:srgbClr val="C00000"/>
                </a:solidFill>
              </a:rPr>
              <a:t>helgedomen ska förstöras</a:t>
            </a:r>
            <a:r>
              <a:rPr lang="sv-SE" sz="2000" dirty="0">
                <a:solidFill>
                  <a:srgbClr val="C00000"/>
                </a:solidFill>
              </a:rPr>
              <a:t> av folket till en furste som kommer.</a:t>
            </a:r>
            <a:r>
              <a:rPr lang="sv-SE" sz="2000" dirty="0"/>
              <a:t> </a:t>
            </a:r>
            <a:r>
              <a:rPr lang="sv-SE" sz="1600" dirty="0"/>
              <a:t>(Dan 9:26)</a:t>
            </a:r>
          </a:p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sv-SE" sz="2000" dirty="0"/>
              <a:t>Daniels årsveckor </a:t>
            </a:r>
            <a:r>
              <a:rPr lang="sv-SE" sz="2000"/>
              <a:t>visar tajmingen i detalj </a:t>
            </a:r>
            <a:r>
              <a:rPr lang="sv-SE" sz="2000" i="1"/>
              <a:t>(se spellista </a:t>
            </a:r>
            <a:r>
              <a:rPr lang="sv-SE" sz="2000" i="1" dirty="0"/>
              <a:t>”Bibelns kronologi”, del 3)</a:t>
            </a:r>
            <a:r>
              <a:rPr lang="sv-SE" sz="2000" dirty="0"/>
              <a:t>:</a:t>
            </a:r>
          </a:p>
          <a:p>
            <a:pPr marL="266700" indent="-174625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i="1" u="sng" dirty="0">
                <a:solidFill>
                  <a:srgbClr val="C00000"/>
                </a:solidFill>
              </a:rPr>
              <a:t>Från</a:t>
            </a:r>
            <a:r>
              <a:rPr lang="sv-SE" sz="2000" dirty="0">
                <a:solidFill>
                  <a:srgbClr val="C00000"/>
                </a:solidFill>
              </a:rPr>
              <a:t> det att ordet gått ut </a:t>
            </a:r>
            <a:r>
              <a:rPr lang="sv-SE" sz="2000" dirty="0"/>
              <a:t>[Koresh </a:t>
            </a:r>
            <a:r>
              <a:rPr lang="sv-SE" sz="2000"/>
              <a:t>påbud]</a:t>
            </a:r>
            <a:r>
              <a:rPr lang="sv-SE" sz="2000">
                <a:solidFill>
                  <a:srgbClr val="C00000"/>
                </a:solidFill>
              </a:rPr>
              <a:t>… </a:t>
            </a:r>
            <a:r>
              <a:rPr lang="sv-SE" sz="2000" i="1" u="sng" dirty="0">
                <a:solidFill>
                  <a:srgbClr val="C00000"/>
                </a:solidFill>
              </a:rPr>
              <a:t>till</a:t>
            </a:r>
            <a:r>
              <a:rPr lang="sv-SE" sz="2000" dirty="0">
                <a:solidFill>
                  <a:srgbClr val="C00000"/>
                </a:solidFill>
              </a:rPr>
              <a:t> dess att den Smorde Fursten kommer, ska det gå sju veckor och sextiotvå veckor. </a:t>
            </a:r>
            <a:r>
              <a:rPr lang="sv-SE" sz="1600" dirty="0"/>
              <a:t>(Dan 9:25)</a:t>
            </a:r>
          </a:p>
          <a:p>
            <a:pPr marL="266700" indent="-174625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Och sedan </a:t>
            </a:r>
            <a:r>
              <a:rPr lang="sv-SE" sz="2000" i="1" u="sng" dirty="0">
                <a:solidFill>
                  <a:srgbClr val="C00000"/>
                </a:solidFill>
              </a:rPr>
              <a:t>när tiden var inne</a:t>
            </a:r>
            <a:r>
              <a:rPr lang="sv-SE" sz="2000" dirty="0">
                <a:solidFill>
                  <a:srgbClr val="C00000"/>
                </a:solidFill>
              </a:rPr>
              <a:t> sände Gud sin Son. </a:t>
            </a:r>
            <a:r>
              <a:rPr lang="sv-SE" sz="1600" dirty="0"/>
              <a:t>(Gal 4:4)</a:t>
            </a:r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F064055-FD3D-4E9C-AEAB-69D95D2BE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91"/>
          <a:stretch/>
        </p:blipFill>
        <p:spPr>
          <a:xfrm>
            <a:off x="0" y="4842995"/>
            <a:ext cx="12191998" cy="197187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F4E5941-1F9F-4BB7-91AA-DDD475E94CF3}"/>
              </a:ext>
            </a:extLst>
          </p:cNvPr>
          <p:cNvSpPr txBox="1"/>
          <p:nvPr/>
        </p:nvSpPr>
        <p:spPr>
          <a:xfrm>
            <a:off x="-11875" y="1006712"/>
            <a:ext cx="2305794" cy="97719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2667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födas innan:</a:t>
            </a:r>
            <a:br>
              <a:rPr lang="sv-SE">
                <a:solidFill>
                  <a:srgbClr val="C00000"/>
                </a:solidFill>
              </a:rPr>
            </a:br>
            <a:endParaRPr lang="sv-SE" sz="1600" dirty="0"/>
          </a:p>
          <a:p>
            <a:pPr marL="266700" indent="-17780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sv-SE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 efter:</a:t>
            </a:r>
            <a:endParaRPr lang="sv-S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905096"/>
      </p:ext>
    </p:extLst>
  </p:cSld>
  <p:clrMapOvr>
    <a:masterClrMapping/>
  </p:clrMapOvr>
  <p:transition advTm="7085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Realprofetior </a:t>
            </a:r>
            <a:r>
              <a:rPr lang="sv-SE"/>
              <a:t>om Jesus &amp; frälsningsplanen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556DE99-AADE-46F0-9372-3575AD7FF809}"/>
              </a:ext>
            </a:extLst>
          </p:cNvPr>
          <p:cNvSpPr txBox="1"/>
          <p:nvPr/>
        </p:nvSpPr>
        <p:spPr>
          <a:xfrm>
            <a:off x="2009742" y="851197"/>
            <a:ext cx="1237772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sv-SE" sz="3200" b="1" dirty="0">
                <a:solidFill>
                  <a:schemeClr val="accent6">
                    <a:lumMod val="50000"/>
                  </a:schemeClr>
                </a:solidFill>
              </a:rPr>
              <a:t>Objekt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EF1F57B7-4FE6-4FB3-88A2-FB21DD94C755}"/>
              </a:ext>
            </a:extLst>
          </p:cNvPr>
          <p:cNvGraphicFramePr>
            <a:graphicFrameLocks noGrp="1"/>
          </p:cNvGraphicFramePr>
          <p:nvPr/>
        </p:nvGraphicFramePr>
        <p:xfrm>
          <a:off x="483" y="3858429"/>
          <a:ext cx="12191999" cy="299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6325" algn="l"/>
                          <a:tab pos="3771900" algn="l"/>
                        </a:tabLst>
                      </a:pPr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	</a:t>
                      </a: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Människa	</a:t>
                      </a:r>
                      <a:r>
                        <a:rPr lang="sv-SE" sz="16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 Adam är en förebild till den som skulle komma. </a:t>
                      </a: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(Rom 5:14)</a:t>
                      </a: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3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Noa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Räddar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liv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 [arken] blev några få, åtta själar, frälsta genom vattnet.</a:t>
                      </a:r>
                      <a:r>
                        <a:rPr lang="sv-SE" sz="1600" dirty="0">
                          <a:effectLst/>
                          <a:latin typeface="+mn-lt"/>
                        </a:rPr>
                        <a:t> (1 Pet</a:t>
                      </a:r>
                      <a:r>
                        <a:rPr lang="sv-SE" sz="1600" baseline="0" dirty="0">
                          <a:effectLst/>
                          <a:latin typeface="+mn-lt"/>
                        </a:rPr>
                        <a:t> 3:20)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Melkisedek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Överstepräst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[Jesus] blev överstepräst för evigt, på samma sätt som Melkisedek. </a:t>
                      </a:r>
                      <a:r>
                        <a:rPr lang="sv-SE" sz="1600" baseline="0" dirty="0">
                          <a:latin typeface="+mn-lt"/>
                        </a:rPr>
                        <a:t>(Hebr 6:20)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3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Abraham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Bringar välsignelse över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jorden	</a:t>
                      </a:r>
                      <a:r>
                        <a:rPr lang="sv-SE" sz="160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dig ska jordens alla släkter bli välsignade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 Mos 12:3)</a:t>
                      </a:r>
                      <a:endParaRPr lang="sv-SE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6325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Isak	</a:t>
                      </a: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Abrahams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utlovade säd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 gavs löftena till Abraham </a:t>
                      </a:r>
                      <a:r>
                        <a:rPr lang="sv-SE" sz="160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och hans avkomma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Det står</a:t>
                      </a:r>
                      <a:r>
                        <a:rPr lang="sv-SE" sz="160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din avkomma, som är Kristus.</a:t>
                      </a:r>
                      <a:r>
                        <a:rPr lang="sv-SE" sz="16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v-SE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Gal 3:16)</a:t>
                      </a: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3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Josef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Straffad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orättvist av bröder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[Jesus] kom till det som var hans eget, och hans egna tog inte emot honom.</a:t>
                      </a:r>
                      <a:r>
                        <a:rPr lang="sv-SE" sz="1600" dirty="0">
                          <a:latin typeface="+mn-lt"/>
                        </a:rPr>
                        <a:t> (Joh 1:11)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Mose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Medlar Gud och 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människor	</a:t>
                      </a:r>
                      <a:r>
                        <a:rPr lang="sv-SE" sz="1600" b="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Därför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 är Kristus </a:t>
                      </a:r>
                      <a:r>
                        <a:rPr lang="sv-SE" sz="1600" u="none" dirty="0">
                          <a:solidFill>
                            <a:srgbClr val="C00000"/>
                          </a:solidFill>
                          <a:latin typeface="+mn-lt"/>
                        </a:rPr>
                        <a:t>medlare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 för ett nytt förbund. </a:t>
                      </a:r>
                      <a:r>
                        <a:rPr lang="sv-SE" sz="1600" dirty="0">
                          <a:latin typeface="+mn-lt"/>
                        </a:rPr>
                        <a:t>(Hebr 9:15)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3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Josua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Frälsar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till det förlovade landet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 är en grekisk </a:t>
                      </a:r>
                      <a:r>
                        <a:rPr lang="sv-SE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av "Josua".</a:t>
                      </a: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Boas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Återlösare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Den mannen är vår nära släkting. Han är en av våra återlösare. </a:t>
                      </a:r>
                      <a:r>
                        <a:rPr lang="sv-SE" sz="1600" dirty="0">
                          <a:effectLst/>
                          <a:latin typeface="+mn-lt"/>
                        </a:rPr>
                        <a:t>(Rut 2:20)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36000">
                          <a:schemeClr val="tx2">
                            <a:lumMod val="20000"/>
                            <a:lumOff val="80000"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00" algn="l"/>
                          <a:tab pos="3771900" algn="l"/>
                        </a:tabLst>
                      </a:pPr>
                      <a:r>
                        <a:rPr lang="sv-S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David	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Herden som blev Israels</a:t>
                      </a:r>
                      <a:r>
                        <a:rPr lang="sv-SE" sz="16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kung	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Jag är den gode herden. </a:t>
                      </a:r>
                      <a:r>
                        <a:rPr lang="sv-SE" sz="1600" dirty="0">
                          <a:latin typeface="+mn-lt"/>
                        </a:rPr>
                        <a:t>(Joh 10:11) </a:t>
                      </a:r>
                      <a:r>
                        <a:rPr lang="sv-SE" sz="1600" dirty="0">
                          <a:solidFill>
                            <a:srgbClr val="C00000"/>
                          </a:solidFill>
                          <a:latin typeface="+mn-lt"/>
                        </a:rPr>
                        <a:t>Se, Lejonet av Juda stam.</a:t>
                      </a:r>
                      <a:r>
                        <a:rPr lang="sv-SE" sz="1600" dirty="0">
                          <a:latin typeface="+mn-lt"/>
                        </a:rPr>
                        <a:t> (Upp 5:5)</a:t>
                      </a:r>
                      <a:endParaRPr lang="sv-SE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849" marR="64849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E6685E68-402B-4928-92A4-E7D6C30503F6}"/>
              </a:ext>
            </a:extLst>
          </p:cNvPr>
          <p:cNvSpPr/>
          <p:nvPr/>
        </p:nvSpPr>
        <p:spPr>
          <a:xfrm>
            <a:off x="5927563" y="3990479"/>
            <a:ext cx="178445" cy="9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 I dina fäders ställe  ska dina söner komma,  du ska sätta dem till furstar  över hela jorden . 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0F01EE-13AD-4198-8BEB-B2DE6695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58" y="1614167"/>
            <a:ext cx="8589467" cy="1824365"/>
          </a:xfrm>
          <a:prstGeom prst="rect">
            <a:avLst/>
          </a:prstGeom>
        </p:spPr>
      </p:pic>
      <p:pic>
        <p:nvPicPr>
          <p:cNvPr id="10" name="Bildobjekt 9" descr="En bild som visar berg, inomhus&#10;&#10;Automatiskt genererad beskrivning">
            <a:extLst>
              <a:ext uri="{FF2B5EF4-FFF2-40B4-BE49-F238E27FC236}">
                <a16:creationId xmlns:a16="http://schemas.microsoft.com/office/drawing/2014/main" id="{00A3A6E4-2519-4FC2-9EE9-94FEBBAE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41901"/>
            <a:ext cx="1941877" cy="3009909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F9014FE-0FC5-4E25-AB61-530C5782A618}"/>
              </a:ext>
            </a:extLst>
          </p:cNvPr>
          <p:cNvSpPr txBox="1"/>
          <p:nvPr/>
        </p:nvSpPr>
        <p:spPr>
          <a:xfrm>
            <a:off x="2568758" y="2006954"/>
            <a:ext cx="1800000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sv-SE" sz="3200" b="1" dirty="0">
                <a:solidFill>
                  <a:schemeClr val="accent6">
                    <a:lumMod val="50000"/>
                  </a:schemeClr>
                </a:solidFill>
              </a:rPr>
              <a:t>Händelser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979420D-427B-40CC-ABCC-3E1881B39527}"/>
              </a:ext>
            </a:extLst>
          </p:cNvPr>
          <p:cNvSpPr txBox="1"/>
          <p:nvPr/>
        </p:nvSpPr>
        <p:spPr>
          <a:xfrm>
            <a:off x="2086431" y="3359386"/>
            <a:ext cx="1941878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accent6">
                    <a:lumMod val="50000"/>
                  </a:schemeClr>
                </a:solidFill>
              </a:rPr>
              <a:t>Personer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078310"/>
      </p:ext>
    </p:extLst>
  </p:cSld>
  <p:clrMapOvr>
    <a:masterClrMapping/>
  </p:clrMapOvr>
  <p:transition advTm="7270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se">
            <a:extLst>
              <a:ext uri="{FF2B5EF4-FFF2-40B4-BE49-F238E27FC236}">
                <a16:creationId xmlns:a16="http://schemas.microsoft.com/office/drawing/2014/main" id="{FDE79512-1EA0-41EE-8E4C-1424AA33B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2998" y="644578"/>
            <a:ext cx="4009001" cy="621342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Mose är ett profetiskt mönster för Jesus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6685E68-402B-4928-92A4-E7D6C30503F6}"/>
              </a:ext>
            </a:extLst>
          </p:cNvPr>
          <p:cNvSpPr/>
          <p:nvPr/>
        </p:nvSpPr>
        <p:spPr>
          <a:xfrm>
            <a:off x="5927563" y="3990479"/>
            <a:ext cx="178445" cy="98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 I dina fäders ställe  ska dina söner komma,  du ska sätta dem till furstar  över hela jorden . 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FC9920-8A54-48F9-9A20-479A68E1796B}"/>
              </a:ext>
            </a:extLst>
          </p:cNvPr>
          <p:cNvSpPr/>
          <p:nvPr/>
        </p:nvSpPr>
        <p:spPr>
          <a:xfrm>
            <a:off x="0" y="879393"/>
            <a:ext cx="12192000" cy="5657959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pPr>
              <a:lnSpc>
                <a:spcPts val="2200"/>
              </a:lnSpc>
            </a:pPr>
            <a:r>
              <a:rPr lang="sv-SE" sz="2000" dirty="0">
                <a:solidFill>
                  <a:srgbClr val="C00000"/>
                </a:solidFill>
              </a:rPr>
              <a:t>En </a:t>
            </a:r>
            <a:r>
              <a:rPr lang="sv-SE" sz="2000" i="1" u="sng" dirty="0">
                <a:solidFill>
                  <a:srgbClr val="C00000"/>
                </a:solidFill>
              </a:rPr>
              <a:t>profet [Jesus]</a:t>
            </a:r>
            <a:r>
              <a:rPr lang="sv-SE" sz="2000" dirty="0">
                <a:solidFill>
                  <a:srgbClr val="C00000"/>
                </a:solidFill>
              </a:rPr>
              <a:t> lik </a:t>
            </a:r>
            <a:r>
              <a:rPr lang="sv-SE" sz="2000" i="1" u="sng" dirty="0">
                <a:solidFill>
                  <a:srgbClr val="C00000"/>
                </a:solidFill>
              </a:rPr>
              <a:t>mig [Mose]</a:t>
            </a:r>
            <a:r>
              <a:rPr lang="sv-SE" sz="2000" dirty="0">
                <a:solidFill>
                  <a:srgbClr val="C00000"/>
                </a:solidFill>
              </a:rPr>
              <a:t> ska Herren din Gud låta uppstå åt </a:t>
            </a:r>
            <a:r>
              <a:rPr lang="sv-SE" sz="2000" i="1" u="sng" dirty="0">
                <a:solidFill>
                  <a:srgbClr val="C00000"/>
                </a:solidFill>
              </a:rPr>
              <a:t>dig [Israel]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br>
              <a:rPr lang="sv-SE" sz="2000" dirty="0"/>
            </a:br>
            <a:r>
              <a:rPr lang="sv-SE" sz="2000" dirty="0">
                <a:solidFill>
                  <a:srgbClr val="C00000"/>
                </a:solidFill>
              </a:rPr>
              <a:t>bland ditt folk, från dina bröder. Honom ska ni lyssna till.</a:t>
            </a:r>
            <a:r>
              <a:rPr lang="sv-SE" sz="2000" dirty="0"/>
              <a:t> </a:t>
            </a:r>
            <a:r>
              <a:rPr lang="sv-SE" sz="1600" dirty="0"/>
              <a:t>(5 Mos 18:15) 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föddes under en tid av förtryck (under egyptier/romare).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räddades undan ett dödshot som barn (från farao/Herodes).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är adopterade (av faraos dotter/Josef).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lämnade ett ”palats” för att rädda sitt folk (faraos residens/himlen).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bodde en del av sin tid i Egypten.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Bådas uppdrag föregicks av en lång tid av stillhet.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fick auktoritet från Gud att göra mirakler.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är medlare av ett förbund (det gamla/det nya).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/>
              <a:t>Bådas </a:t>
            </a:r>
            <a:r>
              <a:rPr lang="sv-SE" sz="2000" dirty="0"/>
              <a:t>ansikten strålade (på Sinai berg/Förklaringsberget).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bad förböner för folket.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fastade i fyrtio dagar.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Båda mötte Gud på 7:e dagen på ett berg (på Sinai/Förklaringsberget).</a:t>
            </a:r>
          </a:p>
          <a:p>
            <a:pPr marL="285750" indent="-20002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Mose fick Moselagen Sinai berg. Jesus gav Kristi lag vid bergspredikan.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904177"/>
      </p:ext>
    </p:extLst>
  </p:cSld>
  <p:clrMapOvr>
    <a:masterClrMapping/>
  </p:clrMapOvr>
  <p:transition advTm="360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B0DD8D5-FB34-4EEC-8384-9EF362F3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Jesus som Guds Lamm</a:t>
            </a:r>
          </a:p>
        </p:txBody>
      </p:sp>
      <p:graphicFrame>
        <p:nvGraphicFramePr>
          <p:cNvPr id="4" name="Grundtabell">
            <a:extLst>
              <a:ext uri="{FF2B5EF4-FFF2-40B4-BE49-F238E27FC236}">
                <a16:creationId xmlns:a16="http://schemas.microsoft.com/office/drawing/2014/main" id="{B9E428E2-7E1F-4134-8906-BAA18F9E8F91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Ref.</a:t>
                      </a: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Vilket lamm</a:t>
                      </a: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Progressiv betoning</a:t>
                      </a: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Progressiv lära</a:t>
                      </a: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Progressiv utvidgning</a:t>
                      </a: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4:3-16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22:1-18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12:1-13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4:1-35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Joh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1:29-36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8:26-39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Pet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1:18-21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5:6-14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21:1-22:5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alphaModFix amt="30000"/>
                      </a:blip>
                      <a:srcRect/>
                      <a:tile tx="-2660650" ty="-2178050" sx="47000" sy="47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" name="Rad 10">
            <a:extLst>
              <a:ext uri="{FF2B5EF4-FFF2-40B4-BE49-F238E27FC236}">
                <a16:creationId xmlns:a16="http://schemas.microsoft.com/office/drawing/2014/main" id="{305C70C4-77F5-4B13-813D-4B7DB9E1A792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regerar i Nya Jerusalem.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ska vara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kung för evigt.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Guds och </a:t>
                      </a:r>
                      <a:r>
                        <a:rPr lang="sv-SE" sz="1200" b="0" u="non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Lammets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tron</a:t>
                      </a:r>
                      <a:r>
                        <a:rPr lang="sv-SE" sz="1200" b="0" u="non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ska stå i staden </a:t>
                      </a:r>
                      <a:r>
                        <a:rPr lang="sv-SE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(22:3)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ger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evigt liv.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 evigheten.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ska regera som kungar i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evigheters evighet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(22:5)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Rad 9">
            <a:extLst>
              <a:ext uri="{FF2B5EF4-FFF2-40B4-BE49-F238E27FC236}">
                <a16:creationId xmlns:a16="http://schemas.microsoft.com/office/drawing/2014/main" id="{2D52C6DF-3CB2-4F73-AC76-CF53BB4FC953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inför tronen.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ska bli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sv-SE" sz="1200" b="1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pphöjt.</a:t>
                      </a: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föll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de tjugofyra äldste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ner</a:t>
                      </a:r>
                      <a:r>
                        <a:rPr lang="sv-SE" sz="1200" b="0" u="non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inför Lammet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sv-SE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(v.8)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ska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regera.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 skapelsen.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Allt skapat</a:t>
                      </a: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hörde jag säga: "… Lammet tillhör lovsången" </a:t>
                      </a: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(v.13)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Rad 8">
            <a:extLst>
              <a:ext uri="{FF2B5EF4-FFF2-40B4-BE49-F238E27FC236}">
                <a16:creationId xmlns:a16="http://schemas.microsoft.com/office/drawing/2014/main" id="{6276C365-0C3B-4589-AEB5-FD6E61B249E7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förhärligade Lammet.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har </a:t>
                      </a:r>
                      <a:r>
                        <a:rPr lang="sv-SE" sz="1200" b="1" i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uppstått.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Gud, som har </a:t>
                      </a:r>
                      <a:r>
                        <a:rPr lang="sv-SE" sz="120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uppväckt</a:t>
                      </a:r>
                      <a:r>
                        <a:rPr lang="sv-SE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honom från de döda </a:t>
                      </a: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(v.21)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Människan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försonas</a:t>
                      </a: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med Gud </a:t>
                      </a:r>
                      <a:r>
                        <a:rPr lang="sv-S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genom Lammet.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</a:t>
                      </a:r>
                      <a:r>
                        <a:rPr lang="sv-S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 historien.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 var utsedd redan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före världens skapelse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(v.20)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Rad 7">
            <a:extLst>
              <a:ext uri="{FF2B5EF4-FFF2-40B4-BE49-F238E27FC236}">
                <a16:creationId xmlns:a16="http://schemas.microsoft.com/office/drawing/2014/main" id="{9C90C525-A82D-49AF-8C96-F6C5C9CB0C90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Etiopiske hovmannen läser om Lammet i Jes 53.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är den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utlovade Kristus.</a:t>
                      </a: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Då började Filippus… förklara </a:t>
                      </a:r>
                      <a:r>
                        <a:rPr lang="sv-SE" sz="1200" b="0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evangeliet om Jesus</a:t>
                      </a: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(v.35)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</a:t>
                      </a:r>
                      <a:r>
                        <a:rPr lang="sv-S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ger p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ersonlig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frälsning.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Filippus döpte [</a:t>
                      </a:r>
                      <a:r>
                        <a:rPr lang="sv-SE" sz="1200" u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 etiopiske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hovmannen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lang="sv-SE" sz="120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(v.38)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2" name="Rad 6">
            <a:extLst>
              <a:ext uri="{FF2B5EF4-FFF2-40B4-BE49-F238E27FC236}">
                <a16:creationId xmlns:a16="http://schemas.microsoft.com/office/drawing/2014/main" id="{3260B3F2-0944-4A5B-B6E1-97EA84FAEF1C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Guds Lamm presenteras av Johannes Döparen.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är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identifierad person.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Guds Lamm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han är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Guds Son</a:t>
                      </a:r>
                      <a:r>
                        <a:rPr lang="sv-SE" sz="1200" i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(v.29+34)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avlägsnar </a:t>
                      </a: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</a:t>
                      </a:r>
                      <a:r>
                        <a:rPr lang="sv-SE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skuld synden ger.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 världen.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Guds Lamm som tar bort </a:t>
                      </a:r>
                      <a:r>
                        <a:rPr lang="sv-SE" sz="120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världens</a:t>
                      </a:r>
                      <a:r>
                        <a:rPr lang="sv-SE" sz="12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synd! </a:t>
                      </a: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(v.29)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Rad 5">
            <a:extLst>
              <a:ext uri="{FF2B5EF4-FFF2-40B4-BE49-F238E27FC236}">
                <a16:creationId xmlns:a16="http://schemas.microsoft.com/office/drawing/2014/main" id="{511C2C92-955A-48FF-99B4-E4F11895D0DE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 lidande lammet.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är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person.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blev genomborrad för våra brott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(v.5)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pliktar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med sitt eget liv.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alla troende.</a:t>
                      </a:r>
                      <a:endParaRPr lang="sv-SE" sz="1200" b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Därför ska jag ge honom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många 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 hans del</a:t>
                      </a:r>
                      <a:r>
                        <a:rPr lang="sv-SE" sz="1200" b="0" u="none" baseline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 u="none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(v.12)</a:t>
                      </a: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4" name="Rad 4">
            <a:extLst>
              <a:ext uri="{FF2B5EF4-FFF2-40B4-BE49-F238E27FC236}">
                <a16:creationId xmlns:a16="http://schemas.microsoft.com/office/drawing/2014/main" id="{265FFBEB-38B7-4913-A8EF-C62AE4678050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Moselagens syndoffer.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Lammets </a:t>
                      </a:r>
                      <a:r>
                        <a:rPr lang="sv-SE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egenskaper.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ett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felfritt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djur av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hankön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(4:23)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Människan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frikänns </a:t>
                      </a: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genom</a:t>
                      </a:r>
                      <a:r>
                        <a:rPr lang="sv-SE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Lammet.</a:t>
                      </a: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nation.</a:t>
                      </a: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Samla sedan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hela församlingen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(8:3)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5" name="Rad 3">
            <a:extLst>
              <a:ext uri="{FF2B5EF4-FFF2-40B4-BE49-F238E27FC236}">
                <a16:creationId xmlns:a16="http://schemas.microsoft.com/office/drawing/2014/main" id="{136FA6E3-DF7A-44F5-AB76-D1489B07449E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Påskalammet slaktas och blod stryks på dörrposterna.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ska </a:t>
                      </a:r>
                      <a:r>
                        <a:rPr lang="sv-SE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slaktas.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När jag ser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blodet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ska jag gå förbi er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(v.13)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Lammets blod ger 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skydd.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familj.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så att </a:t>
                      </a:r>
                      <a:r>
                        <a:rPr lang="sv-SE" sz="1200" b="0" i="1" u="sng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varje hushåll </a:t>
                      </a:r>
                      <a:r>
                        <a:rPr lang="sv-SE" sz="1200" b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får ett lamm </a:t>
                      </a:r>
                      <a:r>
                        <a:rPr lang="sv-SE" sz="1200" b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(v.3)</a:t>
                      </a: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" name="Rad 2">
            <a:extLst>
              <a:ext uri="{FF2B5EF4-FFF2-40B4-BE49-F238E27FC236}">
                <a16:creationId xmlns:a16="http://schemas.microsoft.com/office/drawing/2014/main" id="{E91C91F5-323B-4BBF-95F4-D9F703069434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Abraham offrar en bagge i Isaks ställe.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 förser</a:t>
                      </a:r>
                      <a:r>
                        <a:rPr lang="sv-SE" sz="12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oss med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Abraham kallade platsen "</a:t>
                      </a:r>
                      <a:r>
                        <a:rPr lang="sv-SE" sz="1200" i="1" u="sng" cap="small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Herren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förser</a:t>
                      </a:r>
                      <a:r>
                        <a:rPr lang="sv-SE" sz="1200" u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(v.14)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 är ett </a:t>
                      </a:r>
                      <a:r>
                        <a:rPr lang="sv-SE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substitut</a:t>
                      </a:r>
                      <a:r>
                        <a:rPr lang="sv-SE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för den syndiga människan.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sv-SE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person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Abraham… offrade [baggen]</a:t>
                      </a:r>
                      <a:r>
                        <a:rPr lang="sv-SE" sz="1200" b="0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b="0" u="non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stället för </a:t>
                      </a:r>
                      <a:r>
                        <a:rPr lang="sv-SE" sz="1200" b="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sin son</a:t>
                      </a:r>
                      <a:r>
                        <a:rPr lang="sv-SE" sz="12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(v.13)</a:t>
                      </a: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7" name="Rad 1">
            <a:extLst>
              <a:ext uri="{FF2B5EF4-FFF2-40B4-BE49-F238E27FC236}">
                <a16:creationId xmlns:a16="http://schemas.microsoft.com/office/drawing/2014/main" id="{2C65C3C2-83E8-4A5B-8197-DC847874B891}"/>
              </a:ext>
            </a:extLst>
          </p:cNvPr>
          <p:cNvGraphicFramePr>
            <a:graphicFrameLocks noGrp="1"/>
          </p:cNvGraphicFramePr>
          <p:nvPr/>
        </p:nvGraphicFramePr>
        <p:xfrm>
          <a:off x="-1" y="644578"/>
          <a:ext cx="12191998" cy="6213421"/>
        </p:xfrm>
        <a:graphic>
          <a:graphicData uri="http://schemas.openxmlformats.org/drawingml/2006/table">
            <a:tbl>
              <a:tblPr firstRow="1"/>
              <a:tblGrid>
                <a:gridCol w="71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1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5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Abel bär fram en gåva från sin hjord.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Nödvändigheten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 Lammet.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Genom tron bar Abel fram ett </a:t>
                      </a:r>
                      <a:r>
                        <a:rPr lang="sv-SE" sz="120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bättre offer</a:t>
                      </a:r>
                      <a:r>
                        <a:rPr lang="sv-SE" sz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(Hebr 11:4)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Gud 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blidkas </a:t>
                      </a: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genom </a:t>
                      </a:r>
                      <a:b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Lammet.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Offrad för </a:t>
                      </a:r>
                      <a:r>
                        <a:rPr lang="sv-SE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 då lurar </a:t>
                      </a:r>
                      <a:r>
                        <a:rPr lang="sv-SE" sz="1200" b="0" i="1" u="sng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synden</a:t>
                      </a:r>
                      <a:r>
                        <a:rPr lang="sv-SE" sz="12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vid dörren</a:t>
                      </a:r>
                      <a:r>
                        <a:rPr lang="sv-SE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(v.7)</a:t>
                      </a: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18000" marT="36000" marB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433427"/>
      </p:ext>
    </p:extLst>
  </p:cSld>
  <p:clrMapOvr>
    <a:masterClrMapping/>
  </p:clrMapOvr>
  <p:transition advTm="175297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3.2|164.3|55.2|3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43.5|48.4|90.3|33.3|17.5|50.1|27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2|104.4|23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37.2|17.9|26.4|15.1|31.8|12.9|30.2|4.8|15.2|20.6|3.8|9.5|65.7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21063</TotalTime>
  <Words>1919</Words>
  <Application>Microsoft Office PowerPoint</Application>
  <PresentationFormat>Bredbild</PresentationFormat>
  <Paragraphs>207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Gabriola</vt:lpstr>
      <vt:lpstr>Maiandra GD</vt:lpstr>
      <vt:lpstr>MV Boli</vt:lpstr>
      <vt:lpstr>3_Office-tema</vt:lpstr>
      <vt:lpstr>3. Jesus profeterad</vt:lpstr>
      <vt:lpstr>Bibelns profetior</vt:lpstr>
      <vt:lpstr>Första ankomsten profeterad</vt:lpstr>
      <vt:lpstr>1:a ankomsten inom ett smalt tidsfönster</vt:lpstr>
      <vt:lpstr>Realprofetior om Jesus &amp; frälsningsplanen</vt:lpstr>
      <vt:lpstr>Mose är ett profetiskt mönster för Jesus</vt:lpstr>
      <vt:lpstr>Jesus som Guds Lamm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1800</cp:revision>
  <dcterms:created xsi:type="dcterms:W3CDTF">2014-07-20T14:06:11Z</dcterms:created>
  <dcterms:modified xsi:type="dcterms:W3CDTF">2021-02-26T13:23:43Z</dcterms:modified>
</cp:coreProperties>
</file>