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 bookmarkIdSeed="3">
  <p:sldMasterIdLst>
    <p:sldMasterId id="2147483710" r:id="rId1"/>
  </p:sldMasterIdLst>
  <p:notesMasterIdLst>
    <p:notesMasterId r:id="rId7"/>
  </p:notesMasterIdLst>
  <p:handoutMasterIdLst>
    <p:handoutMasterId r:id="rId8"/>
  </p:handoutMasterIdLst>
  <p:sldIdLst>
    <p:sldId id="1382" r:id="rId2"/>
    <p:sldId id="1424" r:id="rId3"/>
    <p:sldId id="1426" r:id="rId4"/>
    <p:sldId id="602" r:id="rId5"/>
    <p:sldId id="1454" r:id="rId6"/>
  </p:sldIdLst>
  <p:sldSz cx="12192000" cy="6858000"/>
  <p:notesSz cx="6858000" cy="994568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aiandra GD" panose="020E0502030308020204" pitchFamily="34" charset="0"/>
      <p:regular r:id="rId13"/>
    </p:embeddedFont>
    <p:embeddedFont>
      <p:font typeface="MV Boli" panose="02000500030200090000" pitchFamily="2" charset="0"/>
      <p:regular r:id="rId14"/>
    </p:embeddedFont>
  </p:embeddedFontLst>
  <p:defaultTextStyle>
    <a:defPPr>
      <a:defRPr lang="sv-SE"/>
    </a:defPPr>
    <a:lvl1pPr marL="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9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7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1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0E40882A-E1E2-4833-8D7A-2A79E55E4BF5}">
          <p14:sldIdLst>
            <p14:sldId id="1382"/>
            <p14:sldId id="1424"/>
            <p14:sldId id="1426"/>
            <p14:sldId id="602"/>
            <p14:sldId id="1454"/>
          </p14:sldIdLst>
        </p14:section>
      </p14:sectionLst>
    </p:ext>
    <p:ext uri="{EFAFB233-063F-42B5-8137-9DF3F51BA10A}">
      <p15:sldGuideLst xmlns:p15="http://schemas.microsoft.com/office/powerpoint/2012/main">
        <p15:guide id="2" pos="1685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FF"/>
    <a:srgbClr val="FFFF00"/>
    <a:srgbClr val="FEFF01"/>
    <a:srgbClr val="CDD7E2"/>
    <a:srgbClr val="BDB465"/>
    <a:srgbClr val="C9C9C9"/>
    <a:srgbClr val="C3C4C2"/>
    <a:srgbClr val="030305"/>
    <a:srgbClr val="6D6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15" autoAdjust="0"/>
    <p:restoredTop sz="67176" autoAdjust="0"/>
  </p:normalViewPr>
  <p:slideViewPr>
    <p:cSldViewPr snapToGrid="0">
      <p:cViewPr varScale="1">
        <p:scale>
          <a:sx n="84" d="100"/>
          <a:sy n="84" d="100"/>
        </p:scale>
        <p:origin x="1866" y="60"/>
      </p:cViewPr>
      <p:guideLst>
        <p:guide pos="1685"/>
        <p:guide orient="horz" pos="20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738" y="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/>
          <p:cNvSpPr>
            <a:spLocks noGrp="1"/>
          </p:cNvSpPr>
          <p:nvPr>
            <p:ph type="ftr" sz="quarter" idx="2"/>
          </p:nvPr>
        </p:nvSpPr>
        <p:spPr>
          <a:xfrm>
            <a:off x="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3"/>
          </p:nvPr>
        </p:nvSpPr>
        <p:spPr>
          <a:xfrm>
            <a:off x="388501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6C999-61A9-47F1-89BF-68FCD7A9B4F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BA878-5CE4-4434-B575-4E6BFCFBEE92}" type="datetimeFigureOut">
              <a:rPr lang="sv-SE" smtClean="0"/>
              <a:pPr/>
              <a:t>2021-02-26</a:t>
            </a:fld>
            <a:endParaRPr lang="sv-SE" dirty="0"/>
          </a:p>
        </p:txBody>
      </p:sp>
      <p:sp>
        <p:nvSpPr>
          <p:cNvPr id="9" name="Platshållare för sidhuvud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544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5F8E691-E9E0-4B68-81B8-84F9635A7F9F}" type="datetimeFigureOut">
              <a:rPr lang="sv-SE" smtClean="0"/>
              <a:pPr/>
              <a:t>2021-02-26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3B136D8-B493-42BC-B798-A019C776AC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729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03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09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13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17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21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trike="no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136D8-B493-42BC-B798-A019C776AC1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397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A92E5-B4A4-460A-ADFD-71513C1F09B8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3350" y="615950"/>
            <a:ext cx="4049713" cy="227806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3" y="3116661"/>
            <a:ext cx="5861050" cy="6083101"/>
          </a:xfrm>
          <a:noFill/>
          <a:ln/>
        </p:spPr>
        <p:txBody>
          <a:bodyPr>
            <a:normAutofit/>
          </a:bodyPr>
          <a:lstStyle/>
          <a:p>
            <a:pPr eaLnBrk="1" hangingPunct="1"/>
            <a:endParaRPr lang="sv-SE" b="0" i="0" baseline="0" dirty="0"/>
          </a:p>
        </p:txBody>
      </p:sp>
    </p:spTree>
    <p:extLst>
      <p:ext uri="{BB962C8B-B14F-4D97-AF65-F5344CB8AC3E}">
        <p14:creationId xmlns:p14="http://schemas.microsoft.com/office/powerpoint/2010/main" val="2850708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A92E5-B4A4-460A-ADFD-71513C1F09B8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3350" y="615950"/>
            <a:ext cx="4049713" cy="227806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3116661"/>
            <a:ext cx="5861050" cy="6083101"/>
          </a:xfrm>
          <a:noFill/>
          <a:ln/>
        </p:spPr>
        <p:txBody>
          <a:bodyPr>
            <a:normAutofit/>
          </a:bodyPr>
          <a:lstStyle/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i="0" strike="noStrike" dirty="0"/>
              <a:t>VO: Eventuellt: </a:t>
            </a:r>
            <a:r>
              <a:rPr lang="sv-SE" i="1" u="sng" strike="noStrike" dirty="0"/>
              <a:t>Tänkt</a:t>
            </a:r>
            <a:r>
              <a:rPr lang="sv-SE" i="0" strike="noStrike" dirty="0"/>
              <a:t> mottagare</a:t>
            </a:r>
          </a:p>
        </p:txBody>
      </p:sp>
    </p:spTree>
    <p:extLst>
      <p:ext uri="{BB962C8B-B14F-4D97-AF65-F5344CB8AC3E}">
        <p14:creationId xmlns:p14="http://schemas.microsoft.com/office/powerpoint/2010/main" val="1988204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sv-SE" dirty="0"/>
              <a:t>VO: Ribosomer tillverkar aminosyrasekvensen utifrån den information som finns i DNA.</a:t>
            </a:r>
          </a:p>
          <a:p>
            <a:r>
              <a:rPr lang="sv-SE" dirty="0" err="1"/>
              <a:t>Amonosyrakedjan</a:t>
            </a:r>
            <a:r>
              <a:rPr lang="sv-SE" dirty="0"/>
              <a:t> veckas till protein, paketeras, adresseras och levereras.</a:t>
            </a:r>
          </a:p>
          <a:p>
            <a:endParaRPr lang="sv-SE" dirty="0"/>
          </a:p>
          <a:p>
            <a:r>
              <a:rPr lang="sv-SE" dirty="0"/>
              <a:t>VO: Redigering: Längder mellan 50 och nästan 30 000 aminosyror. =&gt; Splitsning behövs.</a:t>
            </a:r>
          </a:p>
          <a:p>
            <a:endParaRPr lang="sv-SE" dirty="0"/>
          </a:p>
          <a:p>
            <a:r>
              <a:rPr lang="sv-SE" dirty="0"/>
              <a:t>VO: Informationsinnehåll hos människan motsvarar 1000 st 500-sidiga böcker, och vi har 100 biljoner celler!</a:t>
            </a:r>
          </a:p>
          <a:p>
            <a:r>
              <a:rPr lang="sv-SE" dirty="0"/>
              <a:t>Redigering: Kroppen har cirka 25 000 gener men cirka 100 000 proteiner.</a:t>
            </a:r>
          </a:p>
          <a:p>
            <a:endParaRPr lang="sv-SE" dirty="0"/>
          </a:p>
          <a:p>
            <a:r>
              <a:rPr lang="sv-SE" dirty="0"/>
              <a:t>VO: Någonting mitt mellan nödvändighet (naturlagar) och slump =&gt; Information.</a:t>
            </a:r>
          </a:p>
          <a:p>
            <a:r>
              <a:rPr lang="sv-SE" dirty="0"/>
              <a:t>Jämför: Meddelandet i en bok kommer inte från </a:t>
            </a:r>
            <a:r>
              <a:rPr lang="sv-SE" dirty="0" err="1"/>
              <a:t>grycksvärtan</a:t>
            </a:r>
            <a:r>
              <a:rPr lang="sv-SE" dirty="0"/>
              <a:t>. Det behövs en författare som hade budskapet i sitt sinne </a:t>
            </a:r>
            <a:r>
              <a:rPr lang="sv-SE" i="1" dirty="0"/>
              <a:t>innan</a:t>
            </a:r>
            <a:r>
              <a:rPr lang="sv-SE" dirty="0"/>
              <a:t> han skrev ner det.</a:t>
            </a:r>
          </a:p>
          <a:p>
            <a:endParaRPr lang="sv-SE" dirty="0"/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i="0" dirty="0"/>
              <a:t>VO: Syftet</a:t>
            </a:r>
            <a:r>
              <a:rPr lang="sv-SE" i="0" baseline="0" dirty="0"/>
              <a:t> med skapelsen är relationer upprätthållna med verbal kommunikation.</a:t>
            </a:r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i="0" dirty="0"/>
              <a:t>Skaparen har lagt in samma språkliga principer i den </a:t>
            </a:r>
            <a:r>
              <a:rPr lang="sv-SE" i="0" baseline="0" dirty="0"/>
              <a:t>genetiska koden.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1FDE7-0D24-46EB-823F-0CBCBB93240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6756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0" i="0" dirty="0">
                <a:solidFill>
                  <a:schemeClr val="dk1"/>
                </a:solidFill>
              </a:rPr>
              <a:t>VO: Vetenskapen studerar materian, men inte livet. Mellansteget, information, är debatterat. Jämför Intelligent Design.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136D8-B493-42BC-B798-A019C776AC18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476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498E1E7-F099-4980-90AA-AD6774DB0D78}"/>
              </a:ext>
            </a:extLst>
          </p:cNvPr>
          <p:cNvSpPr/>
          <p:nvPr userDrawn="1"/>
        </p:nvSpPr>
        <p:spPr>
          <a:xfrm>
            <a:off x="0" y="0"/>
            <a:ext cx="12192000" cy="648000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endParaRPr lang="sv-SE" sz="18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6FBAE59-DDD0-467C-B13A-6F6CF0BCD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44577"/>
          </a:xfrm>
          <a:prstGeom prst="rect">
            <a:avLst/>
          </a:prstGeom>
        </p:spPr>
        <p:txBody>
          <a:bodyPr lIns="216000"/>
          <a:lstStyle>
            <a:lvl1pPr algn="l" rtl="0" eaLnBrk="1" latinLnBrk="0" hangingPunct="1"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F695428-67B8-4EE6-8AAB-83EA9ECD22D0}"/>
              </a:ext>
            </a:extLst>
          </p:cNvPr>
          <p:cNvSpPr txBox="1"/>
          <p:nvPr userDrawn="1"/>
        </p:nvSpPr>
        <p:spPr>
          <a:xfrm>
            <a:off x="9839377" y="34452"/>
            <a:ext cx="2345066" cy="58477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dirty="0"/>
              <a:t>Anders Gärdeborn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59869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npassad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53BA9289-3D56-48F6-B267-72B66A52B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78EDDBC9-8596-4912-8C93-FE4857F23492}"/>
              </a:ext>
            </a:extLst>
          </p:cNvPr>
          <p:cNvSpPr/>
          <p:nvPr userDrawn="1"/>
        </p:nvSpPr>
        <p:spPr>
          <a:xfrm>
            <a:off x="0" y="162626"/>
            <a:ext cx="12191999" cy="70788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sv-SE" sz="3200" b="0" dirty="0">
                <a:ln w="6350">
                  <a:noFill/>
                </a:ln>
                <a:solidFill>
                  <a:schemeClr val="bg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Anders Gärdeborn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2F96793-3890-40BF-AB90-5945EE027776}"/>
              </a:ext>
            </a:extLst>
          </p:cNvPr>
          <p:cNvSpPr/>
          <p:nvPr userDrawn="1"/>
        </p:nvSpPr>
        <p:spPr>
          <a:xfrm>
            <a:off x="0" y="4386209"/>
            <a:ext cx="12192000" cy="1384995"/>
          </a:xfrm>
          <a:prstGeom prst="rect">
            <a:avLst/>
          </a:prstGeom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5400" b="1" i="0" u="none" strike="noStrike" kern="1200" cap="none" spc="50" normalizeH="0" baseline="0" noProof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2">
                      <a:lumMod val="60000"/>
                      <a:lumOff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Tro eller Vetande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600" b="1" i="0" u="none" strike="noStrike" kern="1200" cap="none" spc="50" normalizeH="0" baseline="0" noProof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2">
                      <a:lumMod val="60000"/>
                      <a:lumOff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Ett falskt dilemma </a:t>
            </a:r>
            <a:endParaRPr lang="sv-SE" sz="3600" dirty="0">
              <a:effectLst>
                <a:glow rad="127000">
                  <a:schemeClr val="accent2">
                    <a:lumMod val="60000"/>
                    <a:lumOff val="40000"/>
                  </a:schemeClr>
                </a:glow>
              </a:effectLst>
            </a:endParaRP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C6346836-7635-49B7-8568-CF693A2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875953"/>
            <a:ext cx="12191999" cy="956595"/>
          </a:xfrm>
          <a:prstGeom prst="rect">
            <a:avLst/>
          </a:prstGeom>
          <a:effectLst/>
        </p:spPr>
        <p:txBody>
          <a:bodyPr lIns="432000" anchor="ctr"/>
          <a:lstStyle>
            <a:lvl1pPr algn="ctr">
              <a:lnSpc>
                <a:spcPts val="6000"/>
              </a:lnSpc>
              <a:defRPr sz="4000" b="1">
                <a:ln w="19050">
                  <a:noFill/>
                </a:ln>
                <a:solidFill>
                  <a:schemeClr val="tx1"/>
                </a:solidFill>
                <a:effectLst>
                  <a:glow rad="127000">
                    <a:schemeClr val="accent2">
                      <a:lumMod val="60000"/>
                      <a:lumOff val="40000"/>
                    </a:schemeClr>
                  </a:glow>
                </a:effectLst>
                <a:latin typeface="+mn-lt"/>
              </a:defRPr>
            </a:lvl1pPr>
          </a:lstStyle>
          <a:p>
            <a:r>
              <a:rPr lang="sv-SE" dirty="0"/>
              <a:t>x. Avsnittsrubrik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A7D2C7-CCFD-45DF-B9F1-AC10BF10DE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39" y="6035612"/>
            <a:ext cx="1078994" cy="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271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82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79F572-2232-499F-9CCD-87E3919A8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4. </a:t>
            </a:r>
            <a:r>
              <a:rPr lang="sv-SE" dirty="0"/>
              <a:t>Livets språk</a:t>
            </a:r>
          </a:p>
        </p:txBody>
      </p:sp>
    </p:spTree>
    <p:extLst>
      <p:ext uri="{BB962C8B-B14F-4D97-AF65-F5344CB8AC3E}">
        <p14:creationId xmlns:p14="http://schemas.microsoft.com/office/powerpoint/2010/main" val="810867726"/>
      </p:ext>
    </p:extLst>
  </p:cSld>
  <p:clrMapOvr>
    <a:masterClrMapping/>
  </p:clrMapOvr>
  <p:transition advTm="28222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Information är mer än materia</a:t>
            </a:r>
          </a:p>
        </p:txBody>
      </p:sp>
      <p:sp>
        <p:nvSpPr>
          <p:cNvPr id="40" name="Ellips 39"/>
          <p:cNvSpPr/>
          <p:nvPr/>
        </p:nvSpPr>
        <p:spPr>
          <a:xfrm>
            <a:off x="6609597" y="4617895"/>
            <a:ext cx="5220000" cy="2088000"/>
          </a:xfrm>
          <a:prstGeom prst="ellipse">
            <a:avLst/>
          </a:prstGeom>
          <a:solidFill>
            <a:srgbClr val="DDD9B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8" name="Bildobjekt 37" descr="Namnlöst-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981164" y="4242354"/>
            <a:ext cx="1703904" cy="1969716"/>
          </a:xfrm>
          <a:prstGeom prst="rect">
            <a:avLst/>
          </a:prstGeom>
        </p:spPr>
      </p:pic>
      <p:pic>
        <p:nvPicPr>
          <p:cNvPr id="39" name="Bildobjekt 38" descr="Namnlöst-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089" y="4712132"/>
            <a:ext cx="1875326" cy="1576059"/>
          </a:xfrm>
          <a:prstGeom prst="rect">
            <a:avLst/>
          </a:prstGeom>
        </p:spPr>
      </p:pic>
      <p:sp>
        <p:nvSpPr>
          <p:cNvPr id="42" name="Höger 41"/>
          <p:cNvSpPr/>
          <p:nvPr/>
        </p:nvSpPr>
        <p:spPr>
          <a:xfrm>
            <a:off x="8930264" y="5727594"/>
            <a:ext cx="1219576" cy="38533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13C30BD3-DE83-49F8-92AB-ED7A1026F24B}"/>
              </a:ext>
            </a:extLst>
          </p:cNvPr>
          <p:cNvGrpSpPr/>
          <p:nvPr/>
        </p:nvGrpSpPr>
        <p:grpSpPr>
          <a:xfrm>
            <a:off x="8301597" y="4746424"/>
            <a:ext cx="1848243" cy="918926"/>
            <a:chOff x="8301597" y="4746424"/>
            <a:chExt cx="1848243" cy="918926"/>
          </a:xfrm>
        </p:grpSpPr>
        <p:sp>
          <p:nvSpPr>
            <p:cNvPr id="44" name="Svängd 43"/>
            <p:cNvSpPr/>
            <p:nvPr/>
          </p:nvSpPr>
          <p:spPr>
            <a:xfrm flipV="1">
              <a:off x="9380095" y="5164413"/>
              <a:ext cx="769745" cy="500937"/>
            </a:xfrm>
            <a:prstGeom prst="bentArrow">
              <a:avLst>
                <a:gd name="adj1" fmla="val 36924"/>
                <a:gd name="adj2" fmla="val 28988"/>
                <a:gd name="adj3" fmla="val 27137"/>
                <a:gd name="adj4" fmla="val 36938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ruta 44"/>
            <p:cNvSpPr txBox="1"/>
            <p:nvPr/>
          </p:nvSpPr>
          <p:spPr>
            <a:xfrm>
              <a:off x="8301597" y="4746424"/>
              <a:ext cx="183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1" spc="99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Information</a:t>
              </a:r>
            </a:p>
          </p:txBody>
        </p:sp>
      </p:grpSp>
      <p:sp>
        <p:nvSpPr>
          <p:cNvPr id="46" name="Ellips 45"/>
          <p:cNvSpPr/>
          <p:nvPr/>
        </p:nvSpPr>
        <p:spPr>
          <a:xfrm>
            <a:off x="326766" y="4617895"/>
            <a:ext cx="5220000" cy="2088000"/>
          </a:xfrm>
          <a:prstGeom prst="ellipse">
            <a:avLst/>
          </a:prstGeom>
          <a:solidFill>
            <a:srgbClr val="DDD9B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6" name="Bildobjekt 35" descr="Namnlöst-1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6820" y="4587206"/>
            <a:ext cx="2016128" cy="1664891"/>
          </a:xfrm>
          <a:prstGeom prst="rect">
            <a:avLst/>
          </a:prstGeom>
        </p:spPr>
      </p:pic>
      <p:pic>
        <p:nvPicPr>
          <p:cNvPr id="37" name="Bildobjekt 36" descr="Namnlöst-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402" y="4292748"/>
            <a:ext cx="1586698" cy="1923254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417" y="747387"/>
            <a:ext cx="6572566" cy="3765980"/>
          </a:xfrm>
          <a:prstGeom prst="rect">
            <a:avLst/>
          </a:prstGeom>
        </p:spPr>
      </p:pic>
      <p:sp>
        <p:nvSpPr>
          <p:cNvPr id="22" name="Höger 41">
            <a:extLst>
              <a:ext uri="{FF2B5EF4-FFF2-40B4-BE49-F238E27FC236}">
                <a16:creationId xmlns:a16="http://schemas.microsoft.com/office/drawing/2014/main" id="{C666FE35-A6C6-47CC-AEC9-6578606000B1}"/>
              </a:ext>
            </a:extLst>
          </p:cNvPr>
          <p:cNvSpPr/>
          <p:nvPr/>
        </p:nvSpPr>
        <p:spPr>
          <a:xfrm>
            <a:off x="2076074" y="5727594"/>
            <a:ext cx="1219576" cy="385337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C6432A83-29C7-4C52-81FB-F0C4C6FE94C4}"/>
              </a:ext>
            </a:extLst>
          </p:cNvPr>
          <p:cNvGrpSpPr/>
          <p:nvPr/>
        </p:nvGrpSpPr>
        <p:grpSpPr>
          <a:xfrm>
            <a:off x="1970641" y="4746424"/>
            <a:ext cx="1836000" cy="918926"/>
            <a:chOff x="1970641" y="4746424"/>
            <a:chExt cx="1836000" cy="918926"/>
          </a:xfrm>
        </p:grpSpPr>
        <p:sp>
          <p:nvSpPr>
            <p:cNvPr id="49" name="textruta 48"/>
            <p:cNvSpPr txBox="1"/>
            <p:nvPr/>
          </p:nvSpPr>
          <p:spPr>
            <a:xfrm>
              <a:off x="1970641" y="4746424"/>
              <a:ext cx="183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400" b="1" spc="99" dirty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Information</a:t>
              </a:r>
            </a:p>
          </p:txBody>
        </p:sp>
        <p:sp>
          <p:nvSpPr>
            <p:cNvPr id="23" name="Svängd 43">
              <a:extLst>
                <a:ext uri="{FF2B5EF4-FFF2-40B4-BE49-F238E27FC236}">
                  <a16:creationId xmlns:a16="http://schemas.microsoft.com/office/drawing/2014/main" id="{E5CA8CD1-59EA-4DD3-A085-B76C7C65D008}"/>
                </a:ext>
              </a:extLst>
            </p:cNvPr>
            <p:cNvSpPr/>
            <p:nvPr/>
          </p:nvSpPr>
          <p:spPr>
            <a:xfrm flipV="1">
              <a:off x="2525905" y="5164413"/>
              <a:ext cx="769745" cy="500937"/>
            </a:xfrm>
            <a:prstGeom prst="bentArrow">
              <a:avLst>
                <a:gd name="adj1" fmla="val 36924"/>
                <a:gd name="adj2" fmla="val 28988"/>
                <a:gd name="adj3" fmla="val 27137"/>
                <a:gd name="adj4" fmla="val 36938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70711978"/>
      </p:ext>
    </p:extLst>
  </p:cSld>
  <p:clrMapOvr>
    <a:masterClrMapping/>
  </p:clrMapOvr>
  <p:transition advTm="12763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40" grpId="0" animBg="1"/>
      <p:bldP spid="42" grpId="0" animBg="1"/>
      <p:bldP spid="46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" y="735715"/>
            <a:ext cx="4248150" cy="6020557"/>
          </a:xfrm>
          <a:prstGeom prst="roundRect">
            <a:avLst>
              <a:gd name="adj" fmla="val 0"/>
            </a:avLst>
          </a:prstGeom>
          <a:ln w="28575">
            <a:solidFill>
              <a:schemeClr val="tx1"/>
            </a:solidFill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30" y="4942311"/>
            <a:ext cx="3218410" cy="11701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Information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92512" y="735715"/>
            <a:ext cx="2444357" cy="36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52000" tIns="144000" rIns="91421" bIns="45712"/>
          <a:lstStyle/>
          <a:p>
            <a:pPr>
              <a:lnSpc>
                <a:spcPts val="2600"/>
              </a:lnSpc>
            </a:pPr>
            <a:r>
              <a:rPr lang="sv-SE" sz="2400" spc="99" dirty="0">
                <a:latin typeface="Calibri" panose="020F0502020204030204" pitchFamily="34" charset="0"/>
                <a:cs typeface="Calibri" panose="020F0502020204030204" pitchFamily="34" charset="0"/>
              </a:rPr>
              <a:t>Information </a:t>
            </a:r>
            <a:r>
              <a:rPr lang="sv-SE" sz="2400" spc="99">
                <a:latin typeface="Calibri" panose="020F0502020204030204" pitchFamily="34" charset="0"/>
                <a:cs typeface="Calibri" panose="020F0502020204030204" pitchFamily="34" charset="0"/>
              </a:rPr>
              <a:t>innehåller...</a:t>
            </a:r>
          </a:p>
          <a:p>
            <a:pPr marL="269875" indent="-1841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sv-SE" sz="2400" spc="99">
                <a:latin typeface="Calibri" panose="020F0502020204030204" pitchFamily="34" charset="0"/>
                <a:cs typeface="Calibri" panose="020F0502020204030204" pitchFamily="34" charset="0"/>
              </a:rPr>
              <a:t>Språk</a:t>
            </a:r>
          </a:p>
          <a:p>
            <a:pPr marL="269875" indent="-1841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sv-SE" sz="2400" spc="99">
                <a:latin typeface="Calibri" panose="020F0502020204030204" pitchFamily="34" charset="0"/>
                <a:cs typeface="Calibri" panose="020F0502020204030204" pitchFamily="34" charset="0"/>
              </a:rPr>
              <a:t>Innehåll</a:t>
            </a:r>
          </a:p>
          <a:p>
            <a:pPr marL="269875" indent="-1841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sv-SE" sz="2400" spc="99">
                <a:latin typeface="Calibri" panose="020F0502020204030204" pitchFamily="34" charset="0"/>
                <a:cs typeface="Calibri" panose="020F0502020204030204" pitchFamily="34" charset="0"/>
              </a:rPr>
              <a:t>Mottagare</a:t>
            </a:r>
          </a:p>
          <a:p>
            <a:pPr>
              <a:lnSpc>
                <a:spcPts val="2600"/>
              </a:lnSpc>
              <a:spcBef>
                <a:spcPts val="2400"/>
              </a:spcBef>
            </a:pPr>
            <a:r>
              <a:rPr lang="sv-SE" sz="2400" spc="99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</a:p>
          <a:p>
            <a:pPr>
              <a:lnSpc>
                <a:spcPts val="2600"/>
              </a:lnSpc>
            </a:pPr>
            <a:r>
              <a:rPr lang="sv-SE" sz="2400" spc="99">
                <a:latin typeface="Calibri" panose="020F0502020204030204" pitchFamily="34" charset="0"/>
                <a:cs typeface="Calibri" panose="020F0502020204030204" pitchFamily="34" charset="0"/>
              </a:rPr>
              <a:t>kräver…</a:t>
            </a:r>
          </a:p>
          <a:p>
            <a:pPr marL="269875" indent="-184150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sv-SE" sz="2400" spc="99">
                <a:latin typeface="Calibri" panose="020F0502020204030204" pitchFamily="34" charset="0"/>
                <a:cs typeface="Calibri" panose="020F0502020204030204" pitchFamily="34" charset="0"/>
              </a:rPr>
              <a:t>Intelligent avsändare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2512" y="4452272"/>
            <a:ext cx="3447936" cy="2304000"/>
          </a:xfrm>
          <a:prstGeom prst="roundRect">
            <a:avLst>
              <a:gd name="adj" fmla="val 0"/>
            </a:avLst>
          </a:prstGeom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/>
        </p:blipFill>
        <p:spPr bwMode="auto">
          <a:xfrm>
            <a:off x="8297653" y="4452272"/>
            <a:ext cx="1438976" cy="2304000"/>
          </a:xfrm>
          <a:prstGeom prst="roundRect">
            <a:avLst>
              <a:gd name="adj" fmla="val 0"/>
            </a:avLst>
          </a:prstGeom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Bildobjekt 13" descr="Namnlöst-2.jpg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91" y="735715"/>
            <a:ext cx="4114284" cy="3600000"/>
          </a:xfrm>
          <a:prstGeom prst="roundRect">
            <a:avLst>
              <a:gd name="adj" fmla="val 0"/>
            </a:avLst>
          </a:prstGeom>
          <a:ln w="28575">
            <a:solidFill>
              <a:schemeClr val="tx1"/>
            </a:solidFill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834" y="4452272"/>
            <a:ext cx="2065472" cy="2304000"/>
          </a:xfrm>
          <a:prstGeom prst="roundRect">
            <a:avLst>
              <a:gd name="adj" fmla="val 0"/>
            </a:avLst>
          </a:prstGeom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Pil: höger 1">
            <a:extLst>
              <a:ext uri="{FF2B5EF4-FFF2-40B4-BE49-F238E27FC236}">
                <a16:creationId xmlns:a16="http://schemas.microsoft.com/office/drawing/2014/main" id="{DE094BF6-1765-4DDD-97F0-5E75F6AB7760}"/>
              </a:ext>
            </a:extLst>
          </p:cNvPr>
          <p:cNvSpPr/>
          <p:nvPr/>
        </p:nvSpPr>
        <p:spPr>
          <a:xfrm rot="20598046">
            <a:off x="6632252" y="2582011"/>
            <a:ext cx="1572978" cy="1008185"/>
          </a:xfrm>
          <a:prstGeom prst="rightArrow">
            <a:avLst>
              <a:gd name="adj1" fmla="val 70455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sv-SE" sz="2400"/>
              <a:t>Utom</a:t>
            </a:r>
          </a:p>
          <a:p>
            <a:pPr algn="ctr">
              <a:lnSpc>
                <a:spcPts val="2500"/>
              </a:lnSpc>
            </a:pPr>
            <a:r>
              <a:rPr lang="sv-SE" sz="2400"/>
              <a:t>här !!!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2863889"/>
      </p:ext>
    </p:extLst>
  </p:cSld>
  <p:clrMapOvr>
    <a:masterClrMapping/>
  </p:clrMapOvr>
  <p:transition advTm="2782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ktangel 77">
            <a:extLst>
              <a:ext uri="{FF2B5EF4-FFF2-40B4-BE49-F238E27FC236}">
                <a16:creationId xmlns:a16="http://schemas.microsoft.com/office/drawing/2014/main" id="{80AC4D72-7065-45D5-8F78-F5DD2DB176B1}"/>
              </a:ext>
            </a:extLst>
          </p:cNvPr>
          <p:cNvSpPr/>
          <p:nvPr/>
        </p:nvSpPr>
        <p:spPr>
          <a:xfrm>
            <a:off x="0" y="4848226"/>
            <a:ext cx="12192000" cy="2009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Likbent triangel 19">
            <a:extLst>
              <a:ext uri="{FF2B5EF4-FFF2-40B4-BE49-F238E27FC236}">
                <a16:creationId xmlns:a16="http://schemas.microsoft.com/office/drawing/2014/main" id="{7232AA87-4E28-4160-ACCE-9AD5C20D0A51}"/>
              </a:ext>
            </a:extLst>
          </p:cNvPr>
          <p:cNvSpPr/>
          <p:nvPr/>
        </p:nvSpPr>
        <p:spPr>
          <a:xfrm>
            <a:off x="4410075" y="0"/>
            <a:ext cx="3219450" cy="501015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D090D798-9BE1-4D88-BFEC-E4C0C8BB115F}"/>
              </a:ext>
            </a:extLst>
          </p:cNvPr>
          <p:cNvSpPr/>
          <p:nvPr/>
        </p:nvSpPr>
        <p:spPr>
          <a:xfrm>
            <a:off x="3076575" y="3228975"/>
            <a:ext cx="1676400" cy="16668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AC5AD462-7953-4058-9ED3-EC377A7FD0AA}"/>
              </a:ext>
            </a:extLst>
          </p:cNvPr>
          <p:cNvSpPr/>
          <p:nvPr/>
        </p:nvSpPr>
        <p:spPr>
          <a:xfrm>
            <a:off x="7833119" y="5032289"/>
            <a:ext cx="4027527" cy="1698419"/>
          </a:xfrm>
          <a:prstGeom prst="rect">
            <a:avLst/>
          </a:prstGeom>
          <a:noFill/>
          <a:ln>
            <a:noFill/>
          </a:ln>
        </p:spPr>
        <p:txBody>
          <a:bodyPr lIns="72000">
            <a:prstTxWarp prst="textFadeDown">
              <a:avLst>
                <a:gd name="adj" fmla="val 9575"/>
              </a:avLst>
            </a:prstTxWarp>
            <a:spAutoFit/>
          </a:bodyPr>
          <a:lstStyle/>
          <a:p>
            <a:pPr algn="ctr"/>
            <a:r>
              <a:rPr lang="sv-SE" b="1" dirty="0">
                <a:ln w="0"/>
                <a:solidFill>
                  <a:schemeClr val="accent1"/>
                </a:solidFill>
              </a:rPr>
              <a:t>I begynnelsen var </a:t>
            </a:r>
            <a:r>
              <a:rPr lang="sv-SE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Ordet</a:t>
            </a:r>
            <a:r>
              <a:rPr lang="sv-SE" b="1" dirty="0">
                <a:ln w="0"/>
                <a:solidFill>
                  <a:schemeClr val="accent1"/>
                </a:solidFill>
              </a:rPr>
              <a:t>,</a:t>
            </a:r>
          </a:p>
          <a:p>
            <a:pPr algn="ctr"/>
            <a:r>
              <a:rPr lang="sv-SE" b="1" dirty="0">
                <a:ln w="0"/>
                <a:solidFill>
                  <a:schemeClr val="accent1"/>
                </a:solidFill>
              </a:rPr>
              <a:t>och </a:t>
            </a:r>
            <a:r>
              <a:rPr lang="sv-SE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Ordet</a:t>
            </a:r>
            <a:r>
              <a:rPr lang="sv-SE" b="1" dirty="0">
                <a:ln w="0"/>
                <a:solidFill>
                  <a:schemeClr val="accent1"/>
                </a:solidFill>
              </a:rPr>
              <a:t> var hos Gud,</a:t>
            </a:r>
          </a:p>
          <a:p>
            <a:pPr algn="ctr"/>
            <a:r>
              <a:rPr lang="sv-SE" b="1" dirty="0">
                <a:ln w="0"/>
                <a:solidFill>
                  <a:schemeClr val="accent1"/>
                </a:solidFill>
              </a:rPr>
              <a:t>och </a:t>
            </a:r>
            <a:r>
              <a:rPr lang="sv-SE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Ordet</a:t>
            </a:r>
            <a:r>
              <a:rPr lang="sv-SE" b="1" dirty="0">
                <a:ln w="0"/>
                <a:solidFill>
                  <a:schemeClr val="accent1"/>
                </a:solidFill>
              </a:rPr>
              <a:t> var Gud.</a:t>
            </a:r>
          </a:p>
          <a:p>
            <a:pPr algn="ctr"/>
            <a:r>
              <a:rPr lang="sv-SE" sz="1200" dirty="0"/>
              <a:t>(Joh 1:1)</a:t>
            </a:r>
            <a:endParaRPr lang="sv-SE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5FA052B-4678-4303-97E0-7B42C363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Livets språk</a:t>
            </a:r>
          </a:p>
        </p:txBody>
      </p:sp>
      <p:sp>
        <p:nvSpPr>
          <p:cNvPr id="66" name="textruta 65">
            <a:extLst>
              <a:ext uri="{FF2B5EF4-FFF2-40B4-BE49-F238E27FC236}">
                <a16:creationId xmlns:a16="http://schemas.microsoft.com/office/drawing/2014/main" id="{8B019B8C-07C5-43DD-BB61-C883AA7B5EB1}"/>
              </a:ext>
            </a:extLst>
          </p:cNvPr>
          <p:cNvSpPr txBox="1"/>
          <p:nvPr/>
        </p:nvSpPr>
        <p:spPr>
          <a:xfrm>
            <a:off x="953438" y="3156087"/>
            <a:ext cx="1565365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sv-SE" sz="2000" b="1">
                <a:solidFill>
                  <a:schemeClr val="accent6">
                    <a:lumMod val="75000"/>
                  </a:schemeClr>
                </a:solidFill>
              </a:rPr>
              <a:t>Kromosomer</a:t>
            </a:r>
            <a:endParaRPr lang="sv-SE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2000"/>
              </a:lnSpc>
            </a:pPr>
            <a:r>
              <a:rPr lang="sv-SE" b="1" i="1">
                <a:solidFill>
                  <a:schemeClr val="accent3">
                    <a:lumMod val="75000"/>
                  </a:schemeClr>
                </a:solidFill>
              </a:rPr>
              <a:t>Böcker</a:t>
            </a:r>
            <a:endParaRPr lang="sv-SE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94C4A9D3-5E71-4C69-9F99-7910222056B2}"/>
              </a:ext>
            </a:extLst>
          </p:cNvPr>
          <p:cNvSpPr txBox="1"/>
          <p:nvPr/>
        </p:nvSpPr>
        <p:spPr>
          <a:xfrm>
            <a:off x="1450109" y="651160"/>
            <a:ext cx="188942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v-SE" sz="3600" b="1">
                <a:ln/>
                <a:solidFill>
                  <a:schemeClr val="accent5"/>
                </a:solidFill>
              </a:rPr>
              <a:t>Bibliotek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AC51ADA8-A5A8-490A-A632-F3B2DED04555}"/>
              </a:ext>
            </a:extLst>
          </p:cNvPr>
          <p:cNvSpPr txBox="1"/>
          <p:nvPr/>
        </p:nvSpPr>
        <p:spPr>
          <a:xfrm>
            <a:off x="7906328" y="651160"/>
            <a:ext cx="2416559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v-SE" sz="3600" b="1">
                <a:ln/>
                <a:solidFill>
                  <a:schemeClr val="accent5"/>
                </a:solidFill>
              </a:rPr>
              <a:t>Tillverkning</a:t>
            </a:r>
          </a:p>
        </p:txBody>
      </p:sp>
      <p:sp>
        <p:nvSpPr>
          <p:cNvPr id="45" name="Bildtext 1 44"/>
          <p:cNvSpPr/>
          <p:nvPr/>
        </p:nvSpPr>
        <p:spPr>
          <a:xfrm rot="20912482">
            <a:off x="1922591" y="3925170"/>
            <a:ext cx="1103454" cy="246221"/>
          </a:xfrm>
          <a:prstGeom prst="rect">
            <a:avLst/>
          </a:prstGeom>
          <a:noFill/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sv-SE" sz="1600"/>
              <a:t>DNA helix</a:t>
            </a:r>
            <a:endParaRPr lang="sv-SE" sz="1600" dirty="0"/>
          </a:p>
        </p:txBody>
      </p:sp>
      <p:sp>
        <p:nvSpPr>
          <p:cNvPr id="76" name="textruta 75">
            <a:extLst>
              <a:ext uri="{FF2B5EF4-FFF2-40B4-BE49-F238E27FC236}">
                <a16:creationId xmlns:a16="http://schemas.microsoft.com/office/drawing/2014/main" id="{FF8DE027-9C21-4064-89B5-326580667382}"/>
              </a:ext>
            </a:extLst>
          </p:cNvPr>
          <p:cNvSpPr txBox="1"/>
          <p:nvPr/>
        </p:nvSpPr>
        <p:spPr>
          <a:xfrm>
            <a:off x="8208633" y="2943648"/>
            <a:ext cx="189616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sv-SE" sz="2000" b="1">
                <a:solidFill>
                  <a:schemeClr val="accent6">
                    <a:lumMod val="75000"/>
                  </a:schemeClr>
                </a:solidFill>
              </a:rPr>
              <a:t>Aminosyrakedja</a:t>
            </a:r>
            <a:endParaRPr lang="sv-SE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2000"/>
              </a:lnSpc>
            </a:pPr>
            <a:r>
              <a:rPr lang="sv-SE" b="1" i="1">
                <a:solidFill>
                  <a:schemeClr val="accent3">
                    <a:lumMod val="75000"/>
                  </a:schemeClr>
                </a:solidFill>
              </a:rPr>
              <a:t>Översatt</a:t>
            </a:r>
          </a:p>
          <a:p>
            <a:pPr algn="ctr">
              <a:lnSpc>
                <a:spcPts val="2000"/>
              </a:lnSpc>
            </a:pPr>
            <a:r>
              <a:rPr lang="sv-SE" b="1" i="1">
                <a:solidFill>
                  <a:schemeClr val="accent3">
                    <a:lumMod val="75000"/>
                  </a:schemeClr>
                </a:solidFill>
              </a:rPr>
              <a:t>mening</a:t>
            </a:r>
          </a:p>
        </p:txBody>
      </p:sp>
      <p:sp>
        <p:nvSpPr>
          <p:cNvPr id="32" name="Höger 12">
            <a:extLst>
              <a:ext uri="{FF2B5EF4-FFF2-40B4-BE49-F238E27FC236}">
                <a16:creationId xmlns:a16="http://schemas.microsoft.com/office/drawing/2014/main" id="{02A431F2-DCF3-4800-B36B-3D38E068327F}"/>
              </a:ext>
            </a:extLst>
          </p:cNvPr>
          <p:cNvSpPr/>
          <p:nvPr/>
        </p:nvSpPr>
        <p:spPr>
          <a:xfrm>
            <a:off x="5088679" y="1387473"/>
            <a:ext cx="1920600" cy="925660"/>
          </a:xfrm>
          <a:prstGeom prst="rightArrow">
            <a:avLst>
              <a:gd name="adj1" fmla="val 100000"/>
              <a:gd name="adj2" fmla="val 19813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Översättning</a:t>
            </a:r>
          </a:p>
          <a:p>
            <a:pPr algn="ctr"/>
            <a:r>
              <a:rPr lang="sv-SE" dirty="0"/>
              <a:t>Redigering</a:t>
            </a:r>
          </a:p>
          <a:p>
            <a:pPr algn="ctr"/>
            <a:r>
              <a:rPr lang="sv-SE"/>
              <a:t>Korrekturläsning</a:t>
            </a:r>
          </a:p>
        </p:txBody>
      </p:sp>
      <p:sp>
        <p:nvSpPr>
          <p:cNvPr id="72" name="textruta 71">
            <a:extLst>
              <a:ext uri="{FF2B5EF4-FFF2-40B4-BE49-F238E27FC236}">
                <a16:creationId xmlns:a16="http://schemas.microsoft.com/office/drawing/2014/main" id="{7A2AE044-7745-4D90-8291-672BBAD42CCB}"/>
              </a:ext>
            </a:extLst>
          </p:cNvPr>
          <p:cNvSpPr txBox="1"/>
          <p:nvPr/>
        </p:nvSpPr>
        <p:spPr>
          <a:xfrm>
            <a:off x="5374775" y="3832650"/>
            <a:ext cx="1272208" cy="851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sv-SE" sz="2000" b="1">
                <a:solidFill>
                  <a:schemeClr val="accent6">
                    <a:lumMod val="75000"/>
                  </a:schemeClr>
                </a:solidFill>
              </a:rPr>
              <a:t>Kodon</a:t>
            </a:r>
            <a:endParaRPr lang="sv-SE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2000"/>
              </a:lnSpc>
            </a:pPr>
            <a:r>
              <a:rPr lang="sv-SE" b="1" i="1">
                <a:solidFill>
                  <a:schemeClr val="accent3">
                    <a:lumMod val="75000"/>
                  </a:schemeClr>
                </a:solidFill>
              </a:rPr>
              <a:t>Ord</a:t>
            </a:r>
          </a:p>
          <a:p>
            <a:pPr algn="ctr">
              <a:lnSpc>
                <a:spcPts val="2000"/>
              </a:lnSpc>
            </a:pPr>
            <a:r>
              <a:rPr lang="sv-SE" sz="1600"/>
              <a:t>(3 bokstäver)</a:t>
            </a:r>
            <a:endParaRPr lang="sv-SE" sz="1600" dirty="0"/>
          </a:p>
        </p:txBody>
      </p:sp>
      <p:sp>
        <p:nvSpPr>
          <p:cNvPr id="73" name="textruta 72">
            <a:extLst>
              <a:ext uri="{FF2B5EF4-FFF2-40B4-BE49-F238E27FC236}">
                <a16:creationId xmlns:a16="http://schemas.microsoft.com/office/drawing/2014/main" id="{020746F2-28C0-4520-8A39-645A45701732}"/>
              </a:ext>
            </a:extLst>
          </p:cNvPr>
          <p:cNvSpPr txBox="1"/>
          <p:nvPr/>
        </p:nvSpPr>
        <p:spPr>
          <a:xfrm>
            <a:off x="4891053" y="651160"/>
            <a:ext cx="223965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tabLst>
                <a:tab pos="895350" algn="l"/>
              </a:tabLst>
            </a:pPr>
            <a:r>
              <a:rPr lang="sv-SE" sz="3600" b="1">
                <a:ln/>
                <a:solidFill>
                  <a:schemeClr val="accent5"/>
                </a:solidFill>
              </a:rPr>
              <a:t>Överföring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877CFD5B-665C-49DD-A75E-486B960634F7}"/>
              </a:ext>
            </a:extLst>
          </p:cNvPr>
          <p:cNvGrpSpPr/>
          <p:nvPr/>
        </p:nvGrpSpPr>
        <p:grpSpPr>
          <a:xfrm>
            <a:off x="4833167" y="2457450"/>
            <a:ext cx="2222075" cy="1276350"/>
            <a:chOff x="4617011" y="2505075"/>
            <a:chExt cx="2222075" cy="1276350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ACDDB2EB-733A-4F28-A3CD-0CFF4362C546}"/>
                </a:ext>
              </a:extLst>
            </p:cNvPr>
            <p:cNvSpPr/>
            <p:nvPr/>
          </p:nvSpPr>
          <p:spPr>
            <a:xfrm>
              <a:off x="4791211" y="2505075"/>
              <a:ext cx="2047875" cy="12763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7" name="Bildtext 1 44">
              <a:extLst>
                <a:ext uri="{FF2B5EF4-FFF2-40B4-BE49-F238E27FC236}">
                  <a16:creationId xmlns:a16="http://schemas.microsoft.com/office/drawing/2014/main" id="{A419BCF5-1BFC-46E4-9FCC-8E78C67D4CF6}"/>
                </a:ext>
              </a:extLst>
            </p:cNvPr>
            <p:cNvSpPr/>
            <p:nvPr/>
          </p:nvSpPr>
          <p:spPr>
            <a:xfrm>
              <a:off x="4617011" y="2746001"/>
              <a:ext cx="658972" cy="861774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sv-SE" sz="1400"/>
                <a:t>Över-sätt-nings-tabell</a:t>
              </a:r>
              <a:endParaRPr lang="sv-SE" sz="1400" dirty="0"/>
            </a:p>
          </p:txBody>
        </p:sp>
        <p:pic>
          <p:nvPicPr>
            <p:cNvPr id="37" name="Bildobjekt 36">
              <a:extLst>
                <a:ext uri="{FF2B5EF4-FFF2-40B4-BE49-F238E27FC236}">
                  <a16:creationId xmlns:a16="http://schemas.microsoft.com/office/drawing/2014/main" id="{FA2264B4-9402-4723-A4FF-EC4B4664A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5549" y="2540807"/>
              <a:ext cx="1463842" cy="1212044"/>
            </a:xfrm>
            <a:prstGeom prst="rect">
              <a:avLst/>
            </a:prstGeom>
            <a:ln w="9525">
              <a:noFill/>
            </a:ln>
          </p:spPr>
        </p:pic>
      </p:grpSp>
      <p:sp>
        <p:nvSpPr>
          <p:cNvPr id="83" name="Bildtext 1 44">
            <a:extLst>
              <a:ext uri="{FF2B5EF4-FFF2-40B4-BE49-F238E27FC236}">
                <a16:creationId xmlns:a16="http://schemas.microsoft.com/office/drawing/2014/main" id="{017D87F6-900E-43F4-A4BF-C053F473AAEC}"/>
              </a:ext>
            </a:extLst>
          </p:cNvPr>
          <p:cNvSpPr/>
          <p:nvPr/>
        </p:nvSpPr>
        <p:spPr>
          <a:xfrm rot="4510119">
            <a:off x="3722815" y="2229721"/>
            <a:ext cx="496760" cy="246221"/>
          </a:xfrm>
          <a:prstGeom prst="rect">
            <a:avLst/>
          </a:prstGeom>
          <a:noFill/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sv-SE" sz="1600"/>
              <a:t>Cell</a:t>
            </a:r>
            <a:endParaRPr lang="sv-SE" sz="1600" dirty="0"/>
          </a:p>
        </p:txBody>
      </p:sp>
      <p:sp>
        <p:nvSpPr>
          <p:cNvPr id="84" name="Bildtext 1 44">
            <a:extLst>
              <a:ext uri="{FF2B5EF4-FFF2-40B4-BE49-F238E27FC236}">
                <a16:creationId xmlns:a16="http://schemas.microsoft.com/office/drawing/2014/main" id="{16814CF0-C15F-4D40-A12C-BCE0445E6AA0}"/>
              </a:ext>
            </a:extLst>
          </p:cNvPr>
          <p:cNvSpPr/>
          <p:nvPr/>
        </p:nvSpPr>
        <p:spPr>
          <a:xfrm>
            <a:off x="2494090" y="2248770"/>
            <a:ext cx="906335" cy="846855"/>
          </a:xfrm>
          <a:prstGeom prst="rect">
            <a:avLst/>
          </a:prstGeom>
          <a:noFill/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ctr">
            <a:prstTxWarp prst="textArchUp">
              <a:avLst>
                <a:gd name="adj" fmla="val 10910127"/>
              </a:avLst>
            </a:prstTxWarp>
            <a:spAutoFit/>
          </a:bodyPr>
          <a:lstStyle/>
          <a:p>
            <a:pPr algn="ctr"/>
            <a:r>
              <a:rPr lang="sv-SE" sz="1400"/>
              <a:t>Cellkärna</a:t>
            </a:r>
            <a:endParaRPr lang="sv-SE" sz="1400" dirty="0"/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87FDE6AB-747D-4BE7-A336-BBB1105C77A1}"/>
              </a:ext>
            </a:extLst>
          </p:cNvPr>
          <p:cNvSpPr/>
          <p:nvPr/>
        </p:nvSpPr>
        <p:spPr>
          <a:xfrm>
            <a:off x="10391775" y="3028950"/>
            <a:ext cx="1676400" cy="16668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8D9BAE6-AD6F-4BC2-B95A-858CDA1F8D1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7018" y="1274616"/>
            <a:ext cx="4221018" cy="2921806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DBA45C8D-F9BC-4663-8BBF-17E098B52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7537" y="1551709"/>
            <a:ext cx="4619622" cy="2687780"/>
          </a:xfrm>
          <a:prstGeom prst="rect">
            <a:avLst/>
          </a:prstGeom>
        </p:spPr>
      </p:pic>
      <p:sp>
        <p:nvSpPr>
          <p:cNvPr id="82" name="Bildtext 1 44">
            <a:extLst>
              <a:ext uri="{FF2B5EF4-FFF2-40B4-BE49-F238E27FC236}">
                <a16:creationId xmlns:a16="http://schemas.microsoft.com/office/drawing/2014/main" id="{AC65406D-7F6E-464A-8F85-15D15F9B5B41}"/>
              </a:ext>
            </a:extLst>
          </p:cNvPr>
          <p:cNvSpPr/>
          <p:nvPr/>
        </p:nvSpPr>
        <p:spPr>
          <a:xfrm>
            <a:off x="10695115" y="4049709"/>
            <a:ext cx="1103454" cy="492443"/>
          </a:xfrm>
          <a:prstGeom prst="rect">
            <a:avLst/>
          </a:prstGeom>
          <a:noFill/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sv-SE" sz="1600"/>
              <a:t>Aminosyror</a:t>
            </a:r>
          </a:p>
          <a:p>
            <a:pPr algn="ctr"/>
            <a:r>
              <a:rPr lang="sv-SE" sz="1600"/>
              <a:t>(20 st olika)</a:t>
            </a:r>
            <a:endParaRPr lang="sv-SE" sz="1600" dirty="0"/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25C66365-6C02-4AE7-8E72-90618BC81AAA}"/>
              </a:ext>
            </a:extLst>
          </p:cNvPr>
          <p:cNvSpPr txBox="1"/>
          <p:nvPr/>
        </p:nvSpPr>
        <p:spPr>
          <a:xfrm>
            <a:off x="116320" y="3897883"/>
            <a:ext cx="1125629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sv-SE" sz="2000" b="1">
                <a:solidFill>
                  <a:schemeClr val="accent6">
                    <a:lumMod val="75000"/>
                  </a:schemeClr>
                </a:solidFill>
              </a:rPr>
              <a:t>Gener</a:t>
            </a:r>
            <a:endParaRPr lang="sv-SE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2000"/>
              </a:lnSpc>
            </a:pPr>
            <a:r>
              <a:rPr lang="sv-SE" b="1" i="1">
                <a:solidFill>
                  <a:schemeClr val="accent3">
                    <a:lumMod val="75000"/>
                  </a:schemeClr>
                </a:solidFill>
              </a:rPr>
              <a:t>Meningar</a:t>
            </a:r>
            <a:endParaRPr lang="sv-SE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057159A6-A149-47F0-922E-D909CB19805E}"/>
              </a:ext>
            </a:extLst>
          </p:cNvPr>
          <p:cNvSpPr txBox="1"/>
          <p:nvPr/>
        </p:nvSpPr>
        <p:spPr>
          <a:xfrm>
            <a:off x="3129736" y="1488924"/>
            <a:ext cx="1462131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sv-SE" sz="2000" b="1">
                <a:solidFill>
                  <a:schemeClr val="accent6">
                    <a:lumMod val="75000"/>
                  </a:schemeClr>
                </a:solidFill>
              </a:rPr>
              <a:t>Arvsmassan</a:t>
            </a:r>
            <a:endParaRPr lang="sv-SE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2000"/>
              </a:lnSpc>
            </a:pPr>
            <a:r>
              <a:rPr lang="sv-SE" b="1" i="1">
                <a:solidFill>
                  <a:schemeClr val="accent3">
                    <a:lumMod val="75000"/>
                  </a:schemeClr>
                </a:solidFill>
              </a:rPr>
              <a:t>Bibliotek</a:t>
            </a:r>
            <a:endParaRPr lang="sv-SE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0" name="textruta 69">
            <a:extLst>
              <a:ext uri="{FF2B5EF4-FFF2-40B4-BE49-F238E27FC236}">
                <a16:creationId xmlns:a16="http://schemas.microsoft.com/office/drawing/2014/main" id="{5EB73FF5-3C9E-430D-906B-FD91D0C4AE7D}"/>
              </a:ext>
            </a:extLst>
          </p:cNvPr>
          <p:cNvSpPr txBox="1"/>
          <p:nvPr/>
        </p:nvSpPr>
        <p:spPr>
          <a:xfrm>
            <a:off x="3200832" y="3959650"/>
            <a:ext cx="1393202" cy="851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sv-SE" sz="2000" b="1">
                <a:solidFill>
                  <a:schemeClr val="accent6">
                    <a:lumMod val="75000"/>
                  </a:schemeClr>
                </a:solidFill>
              </a:rPr>
              <a:t>Kvävebaser</a:t>
            </a:r>
            <a:endParaRPr lang="sv-SE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2000"/>
              </a:lnSpc>
            </a:pPr>
            <a:r>
              <a:rPr lang="sv-SE" b="1" i="1">
                <a:solidFill>
                  <a:schemeClr val="accent3">
                    <a:lumMod val="75000"/>
                  </a:schemeClr>
                </a:solidFill>
              </a:rPr>
              <a:t>Bokstäver</a:t>
            </a:r>
          </a:p>
          <a:p>
            <a:pPr algn="ctr">
              <a:lnSpc>
                <a:spcPts val="2000"/>
              </a:lnSpc>
            </a:pPr>
            <a:r>
              <a:rPr lang="sv-SE" sz="1600"/>
              <a:t>(4 st olika)</a:t>
            </a:r>
            <a:endParaRPr lang="sv-SE" sz="1600" dirty="0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1766A60-1D6A-4137-93CA-DE3A87A269F1}"/>
              </a:ext>
            </a:extLst>
          </p:cNvPr>
          <p:cNvSpPr/>
          <p:nvPr/>
        </p:nvSpPr>
        <p:spPr>
          <a:xfrm>
            <a:off x="2076450" y="4962525"/>
            <a:ext cx="1323975" cy="333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8524D649-3400-4F9E-A5CA-48FDE3B67096}"/>
              </a:ext>
            </a:extLst>
          </p:cNvPr>
          <p:cNvCxnSpPr>
            <a:cxnSpLocks/>
          </p:cNvCxnSpPr>
          <p:nvPr/>
        </p:nvCxnSpPr>
        <p:spPr>
          <a:xfrm flipV="1">
            <a:off x="6505575" y="4152901"/>
            <a:ext cx="3895725" cy="895349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ak pilkoppling 86">
            <a:extLst>
              <a:ext uri="{FF2B5EF4-FFF2-40B4-BE49-F238E27FC236}">
                <a16:creationId xmlns:a16="http://schemas.microsoft.com/office/drawing/2014/main" id="{0F345C4F-834E-47CE-A9BE-D2F9AEA63B46}"/>
              </a:ext>
            </a:extLst>
          </p:cNvPr>
          <p:cNvCxnSpPr>
            <a:cxnSpLocks/>
          </p:cNvCxnSpPr>
          <p:nvPr/>
        </p:nvCxnSpPr>
        <p:spPr>
          <a:xfrm flipV="1">
            <a:off x="2324100" y="4467226"/>
            <a:ext cx="828675" cy="638174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ktangel 87">
            <a:extLst>
              <a:ext uri="{FF2B5EF4-FFF2-40B4-BE49-F238E27FC236}">
                <a16:creationId xmlns:a16="http://schemas.microsoft.com/office/drawing/2014/main" id="{0E7CD367-D47C-45CC-ADCF-EC9F587203D1}"/>
              </a:ext>
            </a:extLst>
          </p:cNvPr>
          <p:cNvSpPr/>
          <p:nvPr/>
        </p:nvSpPr>
        <p:spPr>
          <a:xfrm>
            <a:off x="5581651" y="4953000"/>
            <a:ext cx="1100138" cy="333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9" name="textruta 78">
            <a:extLst>
              <a:ext uri="{FF2B5EF4-FFF2-40B4-BE49-F238E27FC236}">
                <a16:creationId xmlns:a16="http://schemas.microsoft.com/office/drawing/2014/main" id="{12E88F3B-60D1-4B0D-A0B8-E66EF2D76CBD}"/>
              </a:ext>
            </a:extLst>
          </p:cNvPr>
          <p:cNvSpPr txBox="1"/>
          <p:nvPr/>
        </p:nvSpPr>
        <p:spPr>
          <a:xfrm>
            <a:off x="-1" y="4919008"/>
            <a:ext cx="9905999" cy="1938992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sv-SE" sz="2000" dirty="0"/>
              <a:t>Rätt  ordning på bokstäverna är avgörande för rätt aminosyra.</a:t>
            </a: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sv-SE" sz="2000" dirty="0"/>
              <a:t>Ordningen styrs dock inte av cellernas kemi, dvs ej naturlagar.</a:t>
            </a:r>
            <a:endParaRPr lang="sv-SE" sz="2000" dirty="0">
              <a:highlight>
                <a:srgbClr val="FFFF00"/>
              </a:highlight>
            </a:endParaRPr>
          </a:p>
          <a:p>
            <a:pPr marL="176213" indent="-176213">
              <a:spcBef>
                <a:spcPts val="600"/>
              </a:spcBef>
              <a:buFont typeface="Arial" pitchFamily="34" charset="0"/>
              <a:buChar char="•"/>
            </a:pPr>
            <a:r>
              <a:rPr lang="sv-SE" sz="2000" dirty="0"/>
              <a:t>Det finns istället en </a:t>
            </a:r>
            <a:r>
              <a:rPr lang="sv-SE" sz="2000" i="1" u="sng" dirty="0"/>
              <a:t>överenskommelse</a:t>
            </a:r>
            <a:r>
              <a:rPr lang="sv-SE" sz="2000" dirty="0"/>
              <a:t> om betydelse… </a:t>
            </a:r>
            <a:br>
              <a:rPr lang="sv-SE" sz="2000" dirty="0"/>
            </a:br>
            <a:r>
              <a:rPr lang="sv-SE" sz="2000" dirty="0"/>
              <a:t>vilket är innebörden av ett </a:t>
            </a:r>
            <a:r>
              <a:rPr lang="sv-SE" sz="2000" i="1" u="sng" dirty="0"/>
              <a:t>språk</a:t>
            </a:r>
            <a:r>
              <a:rPr lang="sv-SE" sz="2000" dirty="0"/>
              <a:t>. </a:t>
            </a:r>
            <a:r>
              <a:rPr lang="sv-S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Livets språk!</a:t>
            </a:r>
          </a:p>
          <a:p>
            <a:pPr marL="176213" indent="-176213">
              <a:spcBef>
                <a:spcPts val="1200"/>
              </a:spcBef>
              <a:buFont typeface="Arial" pitchFamily="34" charset="0"/>
              <a:buChar char="•"/>
            </a:pPr>
            <a:r>
              <a:rPr lang="sv-SE" sz="2000" dirty="0"/>
              <a:t>Var fanns detta språk innan livet bildades?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0866811"/>
      </p:ext>
    </p:extLst>
  </p:cSld>
  <p:clrMapOvr>
    <a:masterClrMapping/>
  </p:clrMapOvr>
  <p:transition advTm="8429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0" grpId="0"/>
      <p:bldP spid="66" grpId="0"/>
      <p:bldP spid="76" grpId="0"/>
      <p:bldP spid="32" grpId="0" animBg="1"/>
      <p:bldP spid="72" grpId="0"/>
      <p:bldP spid="22" grpId="0" animBg="1"/>
      <p:bldP spid="82" grpId="0"/>
      <p:bldP spid="69" grpId="0"/>
      <p:bldP spid="62" grpId="0"/>
      <p:bldP spid="70" grpId="0"/>
      <p:bldP spid="86" grpId="0" animBg="1"/>
      <p:bldP spid="88" grpId="0" animBg="1"/>
      <p:bldP spid="7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Livets Ord = Guds Son</a:t>
            </a:r>
          </a:p>
        </p:txBody>
      </p:sp>
      <p:sp>
        <p:nvSpPr>
          <p:cNvPr id="3" name="Rektangel: rundade hörn 2"/>
          <p:cNvSpPr/>
          <p:nvPr/>
        </p:nvSpPr>
        <p:spPr>
          <a:xfrm>
            <a:off x="5076728" y="3500501"/>
            <a:ext cx="2684515" cy="3251277"/>
          </a:xfrm>
          <a:prstGeom prst="roundRect">
            <a:avLst>
              <a:gd name="adj" fmla="val 8217"/>
            </a:avLst>
          </a:prstGeom>
          <a:solidFill>
            <a:schemeClr val="accent3">
              <a:alpha val="57000"/>
            </a:schemeClr>
          </a:solidFill>
          <a:ln w="19050">
            <a:noFill/>
          </a:ln>
          <a:scene3d>
            <a:camera prst="orthographicFront"/>
            <a:lightRig rig="contrasting" dir="t"/>
          </a:scene3d>
          <a:sp3d contourW="12700" prstMaterial="clear">
            <a:bevelT w="177800" h="254000"/>
            <a:bevelB w="152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36000" rIns="0" bIns="0" rtlCol="0" anchor="t"/>
          <a:lstStyle/>
          <a:p>
            <a:pPr algn="ctr"/>
            <a:r>
              <a:rPr lang="sv-SE" sz="28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37178D2-DC62-4025-B15F-6FAE7A80F684}"/>
              </a:ext>
            </a:extLst>
          </p:cNvPr>
          <p:cNvSpPr txBox="1"/>
          <p:nvPr/>
        </p:nvSpPr>
        <p:spPr>
          <a:xfrm>
            <a:off x="0" y="806904"/>
            <a:ext cx="10972800" cy="2462213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v-SE" dirty="0"/>
              <a:t>Gud använder Jesus som agent för att skapa:</a:t>
            </a:r>
          </a:p>
          <a:p>
            <a:pPr marL="0" lvl="1">
              <a:tabLst>
                <a:tab pos="182563" algn="l"/>
                <a:tab pos="539750" algn="l"/>
              </a:tabLst>
            </a:pPr>
            <a:r>
              <a:rPr lang="da-DK" dirty="0">
                <a:solidFill>
                  <a:srgbClr val="C00000"/>
                </a:solidFill>
              </a:rPr>
              <a:t>	+	I </a:t>
            </a:r>
            <a:r>
              <a:rPr lang="da-DK" b="1" i="1" dirty="0">
                <a:solidFill>
                  <a:srgbClr val="0070C0"/>
                </a:solidFill>
              </a:rPr>
              <a:t>begynnelsen</a:t>
            </a:r>
            <a:r>
              <a:rPr lang="da-DK" dirty="0">
                <a:solidFill>
                  <a:srgbClr val="C00000"/>
                </a:solidFill>
              </a:rPr>
              <a:t> lade du, Herre, jordens grund. </a:t>
            </a:r>
            <a:r>
              <a:rPr lang="da-DK" sz="1400" dirty="0"/>
              <a:t>(Hebr 1:10)</a:t>
            </a:r>
          </a:p>
          <a:p>
            <a:pPr marL="0" lvl="1">
              <a:tabLst>
                <a:tab pos="182563" algn="l"/>
                <a:tab pos="539750" algn="l"/>
              </a:tabLst>
            </a:pPr>
            <a:r>
              <a:rPr lang="sv-SE" dirty="0">
                <a:solidFill>
                  <a:srgbClr val="C00000"/>
                </a:solidFill>
              </a:rPr>
              <a:t>	+	Jesus är </a:t>
            </a:r>
            <a:r>
              <a:rPr lang="sv-SE" b="1" i="1" dirty="0">
                <a:solidFill>
                  <a:srgbClr val="0070C0"/>
                </a:solidFill>
              </a:rPr>
              <a:t>begynnelsen</a:t>
            </a:r>
            <a:r>
              <a:rPr lang="sv-SE" dirty="0">
                <a:solidFill>
                  <a:srgbClr val="C00000"/>
                </a:solidFill>
              </a:rPr>
              <a:t>. </a:t>
            </a:r>
            <a:r>
              <a:rPr lang="sv-SE" sz="1400" dirty="0"/>
              <a:t>(Kol 1:18)</a:t>
            </a:r>
          </a:p>
          <a:p>
            <a:pPr>
              <a:tabLst>
                <a:tab pos="182563" algn="l"/>
                <a:tab pos="539750" algn="l"/>
              </a:tabLst>
            </a:pPr>
            <a:r>
              <a:rPr lang="sv-SE" dirty="0">
                <a:solidFill>
                  <a:srgbClr val="C00000"/>
                </a:solidFill>
              </a:rPr>
              <a:t>	</a:t>
            </a:r>
            <a:r>
              <a:rPr lang="sv-SE" dirty="0">
                <a:solidFill>
                  <a:srgbClr val="C00000"/>
                </a:solidFill>
                <a:sym typeface="Wingdings" panose="05000000000000000000" pitchFamily="2" charset="2"/>
              </a:rPr>
              <a:t></a:t>
            </a:r>
            <a:r>
              <a:rPr lang="sv-SE" dirty="0">
                <a:solidFill>
                  <a:srgbClr val="C00000"/>
                </a:solidFill>
              </a:rPr>
              <a:t>	</a:t>
            </a:r>
            <a:r>
              <a:rPr lang="sv-SE" i="1" u="sng" dirty="0">
                <a:solidFill>
                  <a:srgbClr val="C00000"/>
                </a:solidFill>
              </a:rPr>
              <a:t>I</a:t>
            </a:r>
            <a:r>
              <a:rPr lang="sv-SE" dirty="0">
                <a:solidFill>
                  <a:srgbClr val="C00000"/>
                </a:solidFill>
              </a:rPr>
              <a:t> [Kristus] skapades allt i himlen och på jorden… allt är skapat </a:t>
            </a:r>
            <a:r>
              <a:rPr lang="sv-SE" i="1" u="sng" dirty="0">
                <a:solidFill>
                  <a:srgbClr val="C00000"/>
                </a:solidFill>
              </a:rPr>
              <a:t>genom</a:t>
            </a:r>
            <a:r>
              <a:rPr lang="sv-SE" dirty="0">
                <a:solidFill>
                  <a:srgbClr val="C00000"/>
                </a:solidFill>
              </a:rPr>
              <a:t> honom och </a:t>
            </a:r>
            <a:r>
              <a:rPr lang="sv-SE" i="1" u="sng" dirty="0">
                <a:solidFill>
                  <a:srgbClr val="C00000"/>
                </a:solidFill>
              </a:rPr>
              <a:t>till</a:t>
            </a:r>
            <a:r>
              <a:rPr lang="sv-SE" dirty="0">
                <a:solidFill>
                  <a:srgbClr val="C00000"/>
                </a:solidFill>
              </a:rPr>
              <a:t> honom.</a:t>
            </a:r>
            <a:r>
              <a:rPr lang="sv-SE" dirty="0"/>
              <a:t> </a:t>
            </a:r>
            <a:r>
              <a:rPr lang="sv-SE" sz="1400" dirty="0"/>
              <a:t>(Kol 1:16)</a:t>
            </a:r>
            <a:endParaRPr lang="sv-SE" dirty="0"/>
          </a:p>
          <a:p>
            <a:pPr>
              <a:spcBef>
                <a:spcPts val="1200"/>
              </a:spcBef>
            </a:pPr>
            <a:r>
              <a:rPr lang="sv-SE" dirty="0"/>
              <a:t>Det finns också en tajt koppling mellan </a:t>
            </a:r>
            <a:r>
              <a:rPr lang="sv-SE" b="1" i="1" dirty="0">
                <a:solidFill>
                  <a:srgbClr val="0070C0"/>
                </a:solidFill>
              </a:rPr>
              <a:t>språk</a:t>
            </a:r>
            <a:r>
              <a:rPr lang="sv-SE" dirty="0"/>
              <a:t> och </a:t>
            </a:r>
            <a:r>
              <a:rPr lang="sv-SE" b="1" i="1" dirty="0">
                <a:solidFill>
                  <a:srgbClr val="0070C0"/>
                </a:solidFill>
              </a:rPr>
              <a:t>liv</a:t>
            </a:r>
            <a:r>
              <a:rPr lang="sv-S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 Gud: </a:t>
            </a:r>
            <a:r>
              <a:rPr lang="sv-SE" dirty="0">
                <a:solidFill>
                  <a:srgbClr val="C00000"/>
                </a:solidFill>
              </a:rPr>
              <a:t>Gud </a:t>
            </a:r>
            <a:r>
              <a:rPr lang="sv-SE" i="1" u="sng" dirty="0">
                <a:solidFill>
                  <a:srgbClr val="C00000"/>
                </a:solidFill>
              </a:rPr>
              <a:t>sade</a:t>
            </a:r>
            <a:r>
              <a:rPr lang="sv-SE" dirty="0">
                <a:solidFill>
                  <a:srgbClr val="C00000"/>
                </a:solidFill>
              </a:rPr>
              <a:t>: ”Jorden ska frambringa </a:t>
            </a:r>
            <a:r>
              <a:rPr lang="sv-SE" i="1" u="sng" dirty="0">
                <a:solidFill>
                  <a:srgbClr val="C00000"/>
                </a:solidFill>
              </a:rPr>
              <a:t>levande</a:t>
            </a:r>
            <a:r>
              <a:rPr lang="sv-SE" dirty="0">
                <a:solidFill>
                  <a:srgbClr val="C00000"/>
                </a:solidFill>
              </a:rPr>
              <a:t> varelser.” </a:t>
            </a:r>
            <a:r>
              <a:rPr lang="sv-SE" sz="1400" dirty="0"/>
              <a:t>(1 Mos 1:24))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 Jesus: </a:t>
            </a:r>
            <a:r>
              <a:rPr lang="sv-SE" dirty="0">
                <a:solidFill>
                  <a:srgbClr val="C00000"/>
                </a:solidFill>
              </a:rPr>
              <a:t>Om detta vittnar vi: </a:t>
            </a:r>
            <a:r>
              <a:rPr lang="sv-SE" i="1" u="sng" dirty="0">
                <a:solidFill>
                  <a:srgbClr val="C00000"/>
                </a:solidFill>
              </a:rPr>
              <a:t>Livets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i="1" u="sng" dirty="0">
                <a:solidFill>
                  <a:srgbClr val="C00000"/>
                </a:solidFill>
              </a:rPr>
              <a:t>Ord</a:t>
            </a:r>
            <a:r>
              <a:rPr lang="sv-SE" dirty="0">
                <a:solidFill>
                  <a:srgbClr val="C00000"/>
                </a:solidFill>
              </a:rPr>
              <a:t>. </a:t>
            </a:r>
            <a:r>
              <a:rPr lang="sv-SE" sz="1400" dirty="0"/>
              <a:t>(1 Joh 1:1)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 människan: </a:t>
            </a:r>
            <a:r>
              <a:rPr lang="sv-SE" dirty="0"/>
              <a:t>Biologiskt, se förra bilden.</a:t>
            </a:r>
          </a:p>
        </p:txBody>
      </p:sp>
      <p:sp>
        <p:nvSpPr>
          <p:cNvPr id="32" name="Rektangel: rundade hörn 31">
            <a:extLst>
              <a:ext uri="{FF2B5EF4-FFF2-40B4-BE49-F238E27FC236}">
                <a16:creationId xmlns:a16="http://schemas.microsoft.com/office/drawing/2014/main" id="{FCE10161-4D2F-4742-B709-15C09B4A6B40}"/>
              </a:ext>
            </a:extLst>
          </p:cNvPr>
          <p:cNvSpPr/>
          <p:nvPr/>
        </p:nvSpPr>
        <p:spPr>
          <a:xfrm>
            <a:off x="10261600" y="3500501"/>
            <a:ext cx="1795909" cy="3251277"/>
          </a:xfrm>
          <a:prstGeom prst="roundRect">
            <a:avLst>
              <a:gd name="adj" fmla="val 8217"/>
            </a:avLst>
          </a:prstGeom>
          <a:solidFill>
            <a:schemeClr val="bg2">
              <a:alpha val="57000"/>
            </a:schemeClr>
          </a:solidFill>
          <a:ln w="19050">
            <a:noFill/>
          </a:ln>
          <a:scene3d>
            <a:camera prst="orthographicFront"/>
            <a:lightRig rig="contrasting" dir="t"/>
          </a:scene3d>
          <a:sp3d contourW="12700" prstMaterial="clear">
            <a:bevelT w="177800" h="254000"/>
            <a:bevelB w="152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36000" rIns="0" bIns="0" rtlCol="0" anchor="t"/>
          <a:lstStyle/>
          <a:p>
            <a:pPr algn="ctr"/>
            <a:r>
              <a:rPr lang="sv-SE" sz="28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Människa</a:t>
            </a:r>
          </a:p>
        </p:txBody>
      </p:sp>
      <p:sp>
        <p:nvSpPr>
          <p:cNvPr id="33" name="Rektangel: rundade hörn 32">
            <a:extLst>
              <a:ext uri="{FF2B5EF4-FFF2-40B4-BE49-F238E27FC236}">
                <a16:creationId xmlns:a16="http://schemas.microsoft.com/office/drawing/2014/main" id="{C2A4D699-6B4B-4D79-A953-C82440388625}"/>
              </a:ext>
            </a:extLst>
          </p:cNvPr>
          <p:cNvSpPr/>
          <p:nvPr/>
        </p:nvSpPr>
        <p:spPr>
          <a:xfrm>
            <a:off x="128370" y="3500501"/>
            <a:ext cx="2448000" cy="3251277"/>
          </a:xfrm>
          <a:prstGeom prst="roundRect">
            <a:avLst>
              <a:gd name="adj" fmla="val 8217"/>
            </a:avLst>
          </a:prstGeom>
          <a:solidFill>
            <a:schemeClr val="accent5">
              <a:alpha val="57000"/>
            </a:schemeClr>
          </a:solidFill>
          <a:ln w="19050">
            <a:noFill/>
          </a:ln>
          <a:scene3d>
            <a:camera prst="orthographicFront"/>
            <a:lightRig rig="contrasting" dir="t"/>
          </a:scene3d>
          <a:sp3d contourW="12700" prstMaterial="clear">
            <a:bevelT w="177800" h="254000"/>
            <a:bevelB w="152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36000" rIns="0" bIns="0" rtlCol="0" anchor="t"/>
          <a:lstStyle/>
          <a:p>
            <a:pPr algn="ctr"/>
            <a:r>
              <a:rPr lang="sv-SE" sz="28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Gud</a:t>
            </a:r>
          </a:p>
        </p:txBody>
      </p:sp>
      <p:sp>
        <p:nvSpPr>
          <p:cNvPr id="35" name="Pil: höger 34">
            <a:extLst>
              <a:ext uri="{FF2B5EF4-FFF2-40B4-BE49-F238E27FC236}">
                <a16:creationId xmlns:a16="http://schemas.microsoft.com/office/drawing/2014/main" id="{5347CD34-15BC-4638-8A8E-D3008CC73B1F}"/>
              </a:ext>
            </a:extLst>
          </p:cNvPr>
          <p:cNvSpPr/>
          <p:nvPr/>
        </p:nvSpPr>
        <p:spPr>
          <a:xfrm>
            <a:off x="7850746" y="4155051"/>
            <a:ext cx="2340000" cy="576000"/>
          </a:xfrm>
          <a:prstGeom prst="rightArrow">
            <a:avLst>
              <a:gd name="adj1" fmla="val 100000"/>
              <a:gd name="adj2" fmla="val 2047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Ins="0" anchor="ctr">
            <a:noAutofit/>
          </a:bodyPr>
          <a:lstStyle/>
          <a:p>
            <a:r>
              <a:rPr lang="sv-SE" sz="1600">
                <a:solidFill>
                  <a:srgbClr val="C00000"/>
                </a:solidFill>
              </a:rPr>
              <a:t>[Gud] som </a:t>
            </a:r>
            <a:r>
              <a:rPr lang="sv-SE" sz="1600" i="1" u="sng">
                <a:solidFill>
                  <a:srgbClr val="C00000"/>
                </a:solidFill>
              </a:rPr>
              <a:t>åt alla</a:t>
            </a:r>
            <a:r>
              <a:rPr lang="sv-SE" sz="1600">
                <a:solidFill>
                  <a:srgbClr val="C00000"/>
                </a:solidFill>
              </a:rPr>
              <a:t> ger </a:t>
            </a:r>
            <a:r>
              <a:rPr lang="sv-SE" sz="1600" b="1" i="1">
                <a:solidFill>
                  <a:srgbClr val="0070C0"/>
                </a:solidFill>
              </a:rPr>
              <a:t>liv</a:t>
            </a:r>
            <a:r>
              <a:rPr lang="sv-SE" sz="1600">
                <a:solidFill>
                  <a:srgbClr val="C00000"/>
                </a:solidFill>
              </a:rPr>
              <a:t>. </a:t>
            </a:r>
            <a:r>
              <a:rPr lang="sv-SE" sz="1200"/>
              <a:t>(Apg 17:25)</a:t>
            </a:r>
            <a:endParaRPr lang="sv-SE" sz="1600"/>
          </a:p>
        </p:txBody>
      </p:sp>
      <p:sp>
        <p:nvSpPr>
          <p:cNvPr id="49" name="Pil: höger 48">
            <a:extLst>
              <a:ext uri="{FF2B5EF4-FFF2-40B4-BE49-F238E27FC236}">
                <a16:creationId xmlns:a16="http://schemas.microsoft.com/office/drawing/2014/main" id="{92A2A55B-B661-4A2F-B107-9126397ADF9F}"/>
              </a:ext>
            </a:extLst>
          </p:cNvPr>
          <p:cNvSpPr/>
          <p:nvPr/>
        </p:nvSpPr>
        <p:spPr>
          <a:xfrm>
            <a:off x="2649876" y="5043742"/>
            <a:ext cx="2340000" cy="576000"/>
          </a:xfrm>
          <a:prstGeom prst="rightArrow">
            <a:avLst>
              <a:gd name="adj1" fmla="val 100000"/>
              <a:gd name="adj2" fmla="val 2047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Ins="0" anchor="ctr">
            <a:noAutofit/>
          </a:bodyPr>
          <a:lstStyle/>
          <a:p>
            <a:r>
              <a:rPr lang="sv-SE" sz="1600">
                <a:solidFill>
                  <a:srgbClr val="C00000"/>
                </a:solidFill>
              </a:rPr>
              <a:t>Himlen är skapad genom </a:t>
            </a:r>
            <a:r>
              <a:rPr lang="sv-SE" sz="1600" i="1" u="sng">
                <a:solidFill>
                  <a:srgbClr val="C00000"/>
                </a:solidFill>
              </a:rPr>
              <a:t>Yahves</a:t>
            </a:r>
            <a:r>
              <a:rPr lang="sv-SE" sz="1600" b="1" i="1">
                <a:solidFill>
                  <a:schemeClr val="accent5">
                    <a:lumMod val="75000"/>
                  </a:schemeClr>
                </a:solidFill>
              </a:rPr>
              <a:t> ord</a:t>
            </a:r>
            <a:r>
              <a:rPr lang="sv-SE" sz="1600">
                <a:solidFill>
                  <a:srgbClr val="C00000"/>
                </a:solidFill>
              </a:rPr>
              <a:t>. </a:t>
            </a:r>
            <a:r>
              <a:rPr lang="sv-SE" sz="1200"/>
              <a:t>(Ps 33:6)</a:t>
            </a:r>
            <a:endParaRPr lang="sv-SE" sz="1600"/>
          </a:p>
        </p:txBody>
      </p:sp>
      <p:sp>
        <p:nvSpPr>
          <p:cNvPr id="50" name="Pil: höger 49">
            <a:extLst>
              <a:ext uri="{FF2B5EF4-FFF2-40B4-BE49-F238E27FC236}">
                <a16:creationId xmlns:a16="http://schemas.microsoft.com/office/drawing/2014/main" id="{3AD9BE54-D5F0-4B1A-B9E9-C73F3BB15393}"/>
              </a:ext>
            </a:extLst>
          </p:cNvPr>
          <p:cNvSpPr/>
          <p:nvPr/>
        </p:nvSpPr>
        <p:spPr>
          <a:xfrm>
            <a:off x="2649876" y="5932433"/>
            <a:ext cx="2340000" cy="576000"/>
          </a:xfrm>
          <a:prstGeom prst="rightArrow">
            <a:avLst>
              <a:gd name="adj1" fmla="val 100000"/>
              <a:gd name="adj2" fmla="val 2047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Ins="0" anchor="ctr">
            <a:noAutofit/>
          </a:bodyPr>
          <a:lstStyle/>
          <a:p>
            <a:r>
              <a:rPr lang="sv-SE" sz="1600">
                <a:solidFill>
                  <a:srgbClr val="C00000"/>
                </a:solidFill>
              </a:rPr>
              <a:t>Kristus som är från </a:t>
            </a:r>
            <a:r>
              <a:rPr lang="sv-SE" sz="1600" b="1" i="1">
                <a:solidFill>
                  <a:schemeClr val="accent5">
                    <a:lumMod val="75000"/>
                  </a:schemeClr>
                </a:solidFill>
              </a:rPr>
              <a:t>begynnelsen</a:t>
            </a:r>
            <a:r>
              <a:rPr lang="sv-SE" sz="1600">
                <a:solidFill>
                  <a:srgbClr val="C00000"/>
                </a:solidFill>
              </a:rPr>
              <a:t>. </a:t>
            </a:r>
            <a:r>
              <a:rPr lang="sv-SE" sz="1200"/>
              <a:t>(1 Joh 2:13)</a:t>
            </a:r>
            <a:endParaRPr lang="sv-SE" sz="1600"/>
          </a:p>
        </p:txBody>
      </p:sp>
      <p:sp>
        <p:nvSpPr>
          <p:cNvPr id="51" name="Pil: höger 50">
            <a:extLst>
              <a:ext uri="{FF2B5EF4-FFF2-40B4-BE49-F238E27FC236}">
                <a16:creationId xmlns:a16="http://schemas.microsoft.com/office/drawing/2014/main" id="{F1FCC76A-1670-4AB4-98F3-D22B011C3AD1}"/>
              </a:ext>
            </a:extLst>
          </p:cNvPr>
          <p:cNvSpPr/>
          <p:nvPr/>
        </p:nvSpPr>
        <p:spPr>
          <a:xfrm>
            <a:off x="2649876" y="4155051"/>
            <a:ext cx="2340000" cy="576000"/>
          </a:xfrm>
          <a:prstGeom prst="rightArrow">
            <a:avLst>
              <a:gd name="adj1" fmla="val 100000"/>
              <a:gd name="adj2" fmla="val 2047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Ins="0" anchor="ctr">
            <a:noAutofit/>
          </a:bodyPr>
          <a:lstStyle/>
          <a:p>
            <a:r>
              <a:rPr lang="sv-SE" sz="1600">
                <a:solidFill>
                  <a:srgbClr val="C00000"/>
                </a:solidFill>
              </a:rPr>
              <a:t>Det eviga </a:t>
            </a:r>
            <a:r>
              <a:rPr lang="sv-SE" sz="1600" b="1" i="1">
                <a:solidFill>
                  <a:srgbClr val="0070C0"/>
                </a:solidFill>
              </a:rPr>
              <a:t>livet</a:t>
            </a:r>
            <a:r>
              <a:rPr lang="sv-SE" sz="1600">
                <a:solidFill>
                  <a:srgbClr val="C00000"/>
                </a:solidFill>
              </a:rPr>
              <a:t> är i </a:t>
            </a:r>
            <a:r>
              <a:rPr lang="sv-SE" sz="1600" i="1" u="sng">
                <a:solidFill>
                  <a:srgbClr val="C00000"/>
                </a:solidFill>
              </a:rPr>
              <a:t>Guds Son</a:t>
            </a:r>
            <a:r>
              <a:rPr lang="sv-SE" sz="1600">
                <a:solidFill>
                  <a:srgbClr val="C00000"/>
                </a:solidFill>
              </a:rPr>
              <a:t>. </a:t>
            </a:r>
            <a:r>
              <a:rPr lang="sv-SE" sz="1200"/>
              <a:t>(1 Joh 5:11)</a:t>
            </a:r>
            <a:endParaRPr lang="sv-SE" sz="1600"/>
          </a:p>
        </p:txBody>
      </p:sp>
      <p:sp>
        <p:nvSpPr>
          <p:cNvPr id="52" name="Pil: höger 51">
            <a:extLst>
              <a:ext uri="{FF2B5EF4-FFF2-40B4-BE49-F238E27FC236}">
                <a16:creationId xmlns:a16="http://schemas.microsoft.com/office/drawing/2014/main" id="{B16AEB77-A121-4491-87A5-163033264AF6}"/>
              </a:ext>
            </a:extLst>
          </p:cNvPr>
          <p:cNvSpPr/>
          <p:nvPr/>
        </p:nvSpPr>
        <p:spPr>
          <a:xfrm>
            <a:off x="7850746" y="5043742"/>
            <a:ext cx="2340000" cy="576000"/>
          </a:xfrm>
          <a:prstGeom prst="rightArrow">
            <a:avLst>
              <a:gd name="adj1" fmla="val 100000"/>
              <a:gd name="adj2" fmla="val 2047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Ins="0" anchor="ctr">
            <a:noAutofit/>
          </a:bodyPr>
          <a:lstStyle/>
          <a:p>
            <a:r>
              <a:rPr lang="sv-SE" sz="1600">
                <a:solidFill>
                  <a:srgbClr val="C00000"/>
                </a:solidFill>
              </a:rPr>
              <a:t>Allt blev till genom </a:t>
            </a:r>
            <a:r>
              <a:rPr lang="sv-SE" sz="1600" b="1" i="1">
                <a:solidFill>
                  <a:srgbClr val="0070C0"/>
                </a:solidFill>
              </a:rPr>
              <a:t>Ordet</a:t>
            </a:r>
            <a:r>
              <a:rPr lang="sv-SE" sz="1600">
                <a:solidFill>
                  <a:srgbClr val="C00000"/>
                </a:solidFill>
              </a:rPr>
              <a:t>.</a:t>
            </a:r>
            <a:r>
              <a:rPr lang="sv-SE" sz="1600"/>
              <a:t> </a:t>
            </a:r>
            <a:r>
              <a:rPr lang="sv-SE" sz="1200"/>
              <a:t>(Joh 1:3)</a:t>
            </a:r>
          </a:p>
        </p:txBody>
      </p:sp>
      <p:sp>
        <p:nvSpPr>
          <p:cNvPr id="53" name="Pil: höger 52">
            <a:extLst>
              <a:ext uri="{FF2B5EF4-FFF2-40B4-BE49-F238E27FC236}">
                <a16:creationId xmlns:a16="http://schemas.microsoft.com/office/drawing/2014/main" id="{F61C024A-BDDE-4D39-8967-1C9577E5017C}"/>
              </a:ext>
            </a:extLst>
          </p:cNvPr>
          <p:cNvSpPr/>
          <p:nvPr/>
        </p:nvSpPr>
        <p:spPr>
          <a:xfrm>
            <a:off x="7850746" y="5932433"/>
            <a:ext cx="2340000" cy="576000"/>
          </a:xfrm>
          <a:prstGeom prst="rightArrow">
            <a:avLst>
              <a:gd name="adj1" fmla="val 100000"/>
              <a:gd name="adj2" fmla="val 2047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Ins="0" anchor="ctr">
            <a:noAutofit/>
          </a:bodyPr>
          <a:lstStyle/>
          <a:p>
            <a:r>
              <a:rPr lang="sv-SE" sz="1600">
                <a:solidFill>
                  <a:srgbClr val="C00000"/>
                </a:solidFill>
              </a:rPr>
              <a:t>I </a:t>
            </a:r>
            <a:r>
              <a:rPr lang="sv-SE" sz="1600" b="1" i="1">
                <a:solidFill>
                  <a:schemeClr val="accent5">
                    <a:lumMod val="75000"/>
                  </a:schemeClr>
                </a:solidFill>
              </a:rPr>
              <a:t>begynnelsen</a:t>
            </a:r>
            <a:r>
              <a:rPr lang="sv-SE" sz="1600" b="1">
                <a:solidFill>
                  <a:srgbClr val="C00000"/>
                </a:solidFill>
              </a:rPr>
              <a:t> </a:t>
            </a:r>
            <a:r>
              <a:rPr lang="sv-SE" sz="1600">
                <a:solidFill>
                  <a:srgbClr val="C00000"/>
                </a:solidFill>
              </a:rPr>
              <a:t>skapade Gud. </a:t>
            </a:r>
            <a:r>
              <a:rPr lang="sv-SE" sz="1200"/>
              <a:t>(1 Mos 1:1)</a:t>
            </a:r>
            <a:endParaRPr lang="sv-SE" sz="1600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0C7D4C98-19F8-4ED9-9A80-EE69998DFD5D}"/>
              </a:ext>
            </a:extLst>
          </p:cNvPr>
          <p:cNvSpPr/>
          <p:nvPr/>
        </p:nvSpPr>
        <p:spPr>
          <a:xfrm>
            <a:off x="6565892" y="2937164"/>
            <a:ext cx="4433038" cy="89698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anchor="ctr">
            <a:prstTxWarp prst="textArchUp">
              <a:avLst>
                <a:gd name="adj" fmla="val 12352702"/>
              </a:avLst>
            </a:prstTxWarp>
            <a:noAutofit/>
          </a:bodyPr>
          <a:lstStyle/>
          <a:p>
            <a:pPr algn="ctr"/>
            <a:r>
              <a:rPr lang="sv-SE">
                <a:solidFill>
                  <a:srgbClr val="C00000"/>
                </a:solidFill>
              </a:rPr>
              <a:t>Ordet blev kött och bodde bland oss. </a:t>
            </a:r>
            <a:r>
              <a:rPr lang="sv-SE" sz="1400">
                <a:solidFill>
                  <a:schemeClr val="tx1"/>
                </a:solidFill>
              </a:rPr>
              <a:t>(Joh 1:14)</a:t>
            </a:r>
            <a:endParaRPr lang="sv-SE">
              <a:solidFill>
                <a:schemeClr val="tx1"/>
              </a:solidFill>
            </a:endParaRPr>
          </a:p>
        </p:txBody>
      </p:sp>
      <p:cxnSp>
        <p:nvCxnSpPr>
          <p:cNvPr id="6" name="Koppling: böjd 5">
            <a:extLst>
              <a:ext uri="{FF2B5EF4-FFF2-40B4-BE49-F238E27FC236}">
                <a16:creationId xmlns:a16="http://schemas.microsoft.com/office/drawing/2014/main" id="{149BFAF3-D141-42E3-AE5B-D9803C0CC944}"/>
              </a:ext>
            </a:extLst>
          </p:cNvPr>
          <p:cNvCxnSpPr>
            <a:cxnSpLocks/>
            <a:stCxn id="3" idx="0"/>
            <a:endCxn id="32" idx="0"/>
          </p:cNvCxnSpPr>
          <p:nvPr/>
        </p:nvCxnSpPr>
        <p:spPr>
          <a:xfrm rot="5400000" flipH="1" flipV="1">
            <a:off x="8789270" y="1130217"/>
            <a:ext cx="12700" cy="4740569"/>
          </a:xfrm>
          <a:prstGeom prst="curvedConnector3">
            <a:avLst>
              <a:gd name="adj1" fmla="val 3763638"/>
            </a:avLst>
          </a:prstGeom>
          <a:ln w="38100"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ktangel 33">
            <a:extLst>
              <a:ext uri="{FF2B5EF4-FFF2-40B4-BE49-F238E27FC236}">
                <a16:creationId xmlns:a16="http://schemas.microsoft.com/office/drawing/2014/main" id="{ACE2332D-DCE2-4A3A-832B-3D82F9388230}"/>
              </a:ext>
            </a:extLst>
          </p:cNvPr>
          <p:cNvSpPr/>
          <p:nvPr/>
        </p:nvSpPr>
        <p:spPr>
          <a:xfrm>
            <a:off x="157019" y="4070274"/>
            <a:ext cx="2419926" cy="2585323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sv-SE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Livets källa</a:t>
            </a:r>
          </a:p>
          <a:p>
            <a:pPr algn="ctr"/>
            <a:r>
              <a:rPr lang="sv-SE" sz="1600">
                <a:solidFill>
                  <a:srgbClr val="C00000"/>
                </a:solidFill>
              </a:rPr>
              <a:t>Han som ensam är </a:t>
            </a:r>
            <a:r>
              <a:rPr lang="sv-SE" sz="1600" i="1" u="sng">
                <a:solidFill>
                  <a:srgbClr val="C00000"/>
                </a:solidFill>
              </a:rPr>
              <a:t>odödlig</a:t>
            </a:r>
            <a:r>
              <a:rPr lang="sv-SE" sz="1600">
                <a:solidFill>
                  <a:srgbClr val="C00000"/>
                </a:solidFill>
              </a:rPr>
              <a:t>.</a:t>
            </a:r>
            <a:endParaRPr lang="sv-SE" sz="2000">
              <a:solidFill>
                <a:srgbClr val="C00000"/>
              </a:solidFill>
            </a:endParaRPr>
          </a:p>
          <a:p>
            <a:pPr algn="ctr"/>
            <a:r>
              <a:rPr lang="sv-SE" sz="1200"/>
              <a:t>(1 Tim 6:16)</a:t>
            </a:r>
            <a:endParaRPr lang="sv-SE" sz="2000"/>
          </a:p>
          <a:p>
            <a:pPr algn="ctr">
              <a:spcBef>
                <a:spcPts val="1200"/>
              </a:spcBef>
            </a:pPr>
            <a:r>
              <a:rPr lang="sv-SE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Allvetande</a:t>
            </a:r>
          </a:p>
          <a:p>
            <a:pPr algn="ctr"/>
            <a:r>
              <a:rPr lang="sv-SE" sz="1600">
                <a:solidFill>
                  <a:srgbClr val="C00000"/>
                </a:solidFill>
              </a:rPr>
              <a:t>Gud… </a:t>
            </a:r>
            <a:r>
              <a:rPr lang="sv-SE" sz="1600" i="1" u="sng">
                <a:solidFill>
                  <a:srgbClr val="C00000"/>
                </a:solidFill>
              </a:rPr>
              <a:t>vet allt</a:t>
            </a:r>
            <a:r>
              <a:rPr lang="sv-SE" sz="1600">
                <a:solidFill>
                  <a:srgbClr val="C00000"/>
                </a:solidFill>
              </a:rPr>
              <a:t>.</a:t>
            </a:r>
            <a:endParaRPr lang="sv-SE" sz="2000">
              <a:solidFill>
                <a:srgbClr val="C00000"/>
              </a:solidFill>
            </a:endParaRPr>
          </a:p>
          <a:p>
            <a:pPr algn="ctr"/>
            <a:r>
              <a:rPr lang="sv-SE" sz="1200"/>
              <a:t>(1 Joh 3:20)</a:t>
            </a:r>
            <a:endParaRPr lang="sv-SE" sz="2000"/>
          </a:p>
          <a:p>
            <a:pPr algn="ctr">
              <a:spcBef>
                <a:spcPts val="1200"/>
              </a:spcBef>
            </a:pPr>
            <a:r>
              <a:rPr lang="sv-SE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Utan begynnelse</a:t>
            </a:r>
          </a:p>
          <a:p>
            <a:pPr algn="ctr"/>
            <a:r>
              <a:rPr lang="sv-SE" sz="1600">
                <a:solidFill>
                  <a:srgbClr val="C00000"/>
                </a:solidFill>
              </a:rPr>
              <a:t>Den </a:t>
            </a:r>
            <a:r>
              <a:rPr lang="sv-SE" sz="1600" i="1" u="sng">
                <a:solidFill>
                  <a:srgbClr val="C00000"/>
                </a:solidFill>
              </a:rPr>
              <a:t>evige</a:t>
            </a:r>
            <a:r>
              <a:rPr lang="sv-SE" sz="1600">
                <a:solidFill>
                  <a:srgbClr val="C00000"/>
                </a:solidFill>
              </a:rPr>
              <a:t> Guden.</a:t>
            </a:r>
            <a:endParaRPr lang="sv-SE" sz="2000">
              <a:solidFill>
                <a:srgbClr val="C00000"/>
              </a:solidFill>
            </a:endParaRPr>
          </a:p>
          <a:p>
            <a:pPr algn="ctr"/>
            <a:r>
              <a:rPr lang="sv-SE" sz="1200"/>
              <a:t>(1 Mos 21:33)</a:t>
            </a:r>
            <a:endParaRPr lang="sv-SE" sz="2000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DBC16702-CB51-4B70-9B69-A8C317953951}"/>
              </a:ext>
            </a:extLst>
          </p:cNvPr>
          <p:cNvSpPr/>
          <p:nvPr/>
        </p:nvSpPr>
        <p:spPr>
          <a:xfrm>
            <a:off x="5075383" y="4070274"/>
            <a:ext cx="2664688" cy="2523768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sv-SE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</a:t>
            </a:r>
          </a:p>
          <a:p>
            <a:pPr algn="ctr"/>
            <a:r>
              <a:rPr lang="sv-SE" sz="1600" dirty="0">
                <a:solidFill>
                  <a:srgbClr val="C00000"/>
                </a:solidFill>
              </a:rPr>
              <a:t>Jag är uppståndelsen och </a:t>
            </a:r>
            <a:r>
              <a:rPr lang="sv-SE" sz="1600" i="1" u="sng" dirty="0">
                <a:solidFill>
                  <a:srgbClr val="C00000"/>
                </a:solidFill>
              </a:rPr>
              <a:t>livet</a:t>
            </a:r>
            <a:r>
              <a:rPr lang="sv-SE" sz="1600" dirty="0">
                <a:solidFill>
                  <a:srgbClr val="C00000"/>
                </a:solidFill>
              </a:rPr>
              <a:t>.</a:t>
            </a:r>
            <a:endParaRPr lang="sv-SE" sz="2000" dirty="0">
              <a:solidFill>
                <a:srgbClr val="C00000"/>
              </a:solidFill>
            </a:endParaRPr>
          </a:p>
          <a:p>
            <a:pPr algn="ctr"/>
            <a:r>
              <a:rPr lang="sv-SE" sz="1200" dirty="0"/>
              <a:t>(Joh 11:25)</a:t>
            </a:r>
            <a:endParaRPr lang="sv-SE" sz="2000" dirty="0"/>
          </a:p>
          <a:p>
            <a:pPr algn="ctr">
              <a:spcBef>
                <a:spcPts val="1200"/>
              </a:spcBef>
            </a:pPr>
            <a:r>
              <a:rPr lang="sv-SE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Språk</a:t>
            </a:r>
          </a:p>
          <a:p>
            <a:pPr algn="ctr"/>
            <a:r>
              <a:rPr lang="sv-SE" sz="1600" dirty="0">
                <a:solidFill>
                  <a:srgbClr val="C00000"/>
                </a:solidFill>
              </a:rPr>
              <a:t>Hans namn är Guds </a:t>
            </a:r>
            <a:r>
              <a:rPr lang="sv-SE" sz="1600" i="1" u="sng" dirty="0">
                <a:solidFill>
                  <a:srgbClr val="C00000"/>
                </a:solidFill>
              </a:rPr>
              <a:t>Ord</a:t>
            </a:r>
            <a:r>
              <a:rPr lang="sv-SE" sz="1600" dirty="0">
                <a:solidFill>
                  <a:srgbClr val="C00000"/>
                </a:solidFill>
              </a:rPr>
              <a:t>.</a:t>
            </a:r>
            <a:endParaRPr lang="sv-SE" sz="2000" dirty="0">
              <a:solidFill>
                <a:srgbClr val="C00000"/>
              </a:solidFill>
            </a:endParaRPr>
          </a:p>
          <a:p>
            <a:pPr algn="ctr"/>
            <a:r>
              <a:rPr lang="sv-SE" sz="1200" dirty="0"/>
              <a:t>(Upp 19:13)</a:t>
            </a:r>
            <a:endParaRPr lang="sv-SE" sz="2000" dirty="0"/>
          </a:p>
          <a:p>
            <a:pPr algn="ctr">
              <a:spcBef>
                <a:spcPts val="1200"/>
              </a:spcBef>
            </a:pPr>
            <a:r>
              <a:rPr lang="sv-SE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Begynnelsen</a:t>
            </a:r>
          </a:p>
          <a:p>
            <a:pPr algn="ctr"/>
            <a:r>
              <a:rPr lang="sv-SE" sz="1600" dirty="0">
                <a:solidFill>
                  <a:srgbClr val="C00000"/>
                </a:solidFill>
              </a:rPr>
              <a:t>Jag är </a:t>
            </a:r>
            <a:r>
              <a:rPr lang="sv-SE" sz="1600" i="1" u="sng" dirty="0">
                <a:solidFill>
                  <a:srgbClr val="C00000"/>
                </a:solidFill>
              </a:rPr>
              <a:t>begynnelsen</a:t>
            </a:r>
            <a:r>
              <a:rPr lang="sv-SE" sz="1600" dirty="0">
                <a:solidFill>
                  <a:srgbClr val="C00000"/>
                </a:solidFill>
              </a:rPr>
              <a:t>.</a:t>
            </a:r>
            <a:endParaRPr lang="sv-SE" sz="2000" dirty="0">
              <a:solidFill>
                <a:srgbClr val="C00000"/>
              </a:solidFill>
            </a:endParaRPr>
          </a:p>
          <a:p>
            <a:pPr algn="ctr"/>
            <a:r>
              <a:rPr lang="sv-SE" sz="1200" dirty="0"/>
              <a:t>(Upp 22:13)</a:t>
            </a:r>
            <a:endParaRPr lang="sv-SE" sz="2000" dirty="0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2DDB4E94-2660-4DE0-B4B1-C75BDAE42193}"/>
              </a:ext>
            </a:extLst>
          </p:cNvPr>
          <p:cNvSpPr/>
          <p:nvPr/>
        </p:nvSpPr>
        <p:spPr>
          <a:xfrm>
            <a:off x="10252363" y="4070274"/>
            <a:ext cx="1801091" cy="2523768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sv-SE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</a:t>
            </a:r>
          </a:p>
          <a:p>
            <a:pPr algn="ctr"/>
            <a:r>
              <a:rPr lang="sv-SE" sz="1600"/>
              <a:t>Medvetande</a:t>
            </a:r>
            <a:endParaRPr lang="sv-SE" sz="2000"/>
          </a:p>
          <a:p>
            <a:pPr algn="ctr"/>
            <a:endParaRPr lang="sv-SE" sz="1200"/>
          </a:p>
          <a:p>
            <a:pPr algn="ctr">
              <a:spcBef>
                <a:spcPts val="1200"/>
              </a:spcBef>
            </a:pPr>
            <a:r>
              <a:rPr lang="sv-SE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</a:p>
          <a:p>
            <a:pPr algn="ctr"/>
            <a:r>
              <a:rPr lang="sv-SE" sz="1600"/>
              <a:t>DNA-</a:t>
            </a:r>
            <a:r>
              <a:rPr lang="sv-SE" sz="1600" i="1" u="sng"/>
              <a:t>kod</a:t>
            </a:r>
            <a:endParaRPr lang="sv-SE" sz="2000" i="1" u="sng"/>
          </a:p>
          <a:p>
            <a:pPr algn="ctr"/>
            <a:endParaRPr lang="sv-SE" sz="1200"/>
          </a:p>
          <a:p>
            <a:pPr algn="ctr">
              <a:spcBef>
                <a:spcPts val="1200"/>
              </a:spcBef>
            </a:pPr>
            <a:r>
              <a:rPr lang="sv-SE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Skapelsen</a:t>
            </a:r>
          </a:p>
          <a:p>
            <a:pPr algn="ctr"/>
            <a:r>
              <a:rPr lang="sv-SE" sz="1600"/>
              <a:t>DNA-</a:t>
            </a:r>
            <a:r>
              <a:rPr lang="sv-SE" sz="1600" i="1" u="sng"/>
              <a:t>molekyl</a:t>
            </a:r>
          </a:p>
          <a:p>
            <a:pPr algn="ctr"/>
            <a:endParaRPr lang="sv-SE" sz="1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2000573"/>
      </p:ext>
    </p:extLst>
  </p:cSld>
  <p:clrMapOvr>
    <a:masterClrMapping/>
  </p:clrMapOvr>
  <p:transition advTm="70858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uiExpand="1" build="p"/>
      <p:bldP spid="32" grpId="0" animBg="1"/>
      <p:bldP spid="33" grpId="0" animBg="1"/>
      <p:bldP spid="35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42" grpId="0"/>
      <p:bldP spid="34" grpId="0" uiExpand="1" build="p"/>
      <p:bldP spid="36" grpId="0" uiExpand="1" build="p"/>
      <p:bldP spid="3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8|3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8.1|13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0.7|44.4|10.9|66.1|39.4|28.1|258.5|24.6|83.4|54|29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|11.3|26|20.7|11.8|16.6|7.7|32.3|10.6|7.3|17.9|22.1|25|107.6|86.4|252.6"/>
</p:tagLst>
</file>

<file path=ppt/theme/theme1.xml><?xml version="1.0" encoding="utf-8"?>
<a:theme xmlns:a="http://schemas.openxmlformats.org/drawingml/2006/main" name="3_Office-tema">
  <a:themeElements>
    <a:clrScheme name="MDV färger">
      <a:dk1>
        <a:sysClr val="windowText" lastClr="000000"/>
      </a:dk1>
      <a:lt1>
        <a:sysClr val="window" lastClr="FFFFFF"/>
      </a:lt1>
      <a:dk2>
        <a:srgbClr val="8E8E8E"/>
      </a:dk2>
      <a:lt2>
        <a:srgbClr val="FF9500"/>
      </a:lt2>
      <a:accent1>
        <a:srgbClr val="FF2D55"/>
      </a:accent1>
      <a:accent2>
        <a:srgbClr val="FFCC00"/>
      </a:accent2>
      <a:accent3>
        <a:srgbClr val="4CD964"/>
      </a:accent3>
      <a:accent4>
        <a:srgbClr val="5AC8FA"/>
      </a:accent4>
      <a:accent5>
        <a:srgbClr val="007AFF"/>
      </a:accent5>
      <a:accent6>
        <a:srgbClr val="ED1EB4"/>
      </a:accent6>
      <a:hlink>
        <a:srgbClr val="FF9500"/>
      </a:hlink>
      <a:folHlink>
        <a:srgbClr val="8E8E93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34D51E0-DD6F-4430-BB4D-28D71708AF21}">
  <we:reference id="wa104380121" version="2.0.0.0" store="sv-SE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585</Words>
  <Application>Microsoft Office PowerPoint</Application>
  <PresentationFormat>Bredbild</PresentationFormat>
  <Paragraphs>115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1" baseType="lpstr">
      <vt:lpstr>Times New Roman</vt:lpstr>
      <vt:lpstr>Maiandra GD</vt:lpstr>
      <vt:lpstr>Calibri</vt:lpstr>
      <vt:lpstr>MV Boli</vt:lpstr>
      <vt:lpstr>Arial</vt:lpstr>
      <vt:lpstr>3_Office-tema</vt:lpstr>
      <vt:lpstr>4. Livets språk</vt:lpstr>
      <vt:lpstr>Information är mer än materia</vt:lpstr>
      <vt:lpstr>Information</vt:lpstr>
      <vt:lpstr>Livets språk</vt:lpstr>
      <vt:lpstr>Livets Ord = Guds 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Bibel och Vetenskap</dc:title>
  <dc:creator/>
  <cp:lastModifiedBy/>
  <cp:revision>2</cp:revision>
  <dcterms:created xsi:type="dcterms:W3CDTF">2011-10-18T13:22:29Z</dcterms:created>
  <dcterms:modified xsi:type="dcterms:W3CDTF">2021-02-26T13:58:20Z</dcterms:modified>
</cp:coreProperties>
</file>