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sldIdLst>
    <p:sldId id="1336" r:id="rId2"/>
    <p:sldId id="1352" r:id="rId3"/>
    <p:sldId id="1353" r:id="rId4"/>
    <p:sldId id="266" r:id="rId5"/>
    <p:sldId id="1347" r:id="rId6"/>
    <p:sldId id="1345" r:id="rId7"/>
    <p:sldId id="1354" r:id="rId8"/>
    <p:sldId id="271" r:id="rId9"/>
    <p:sldId id="1337" r:id="rId10"/>
    <p:sldId id="1339" r:id="rId11"/>
    <p:sldId id="1340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000000"/>
    <a:srgbClr val="FFFFFF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09" autoAdjust="0"/>
    <p:restoredTop sz="81855" autoAdjust="0"/>
  </p:normalViewPr>
  <p:slideViewPr>
    <p:cSldViewPr snapToGrid="0">
      <p:cViewPr varScale="1">
        <p:scale>
          <a:sx n="104" d="100"/>
          <a:sy n="104" d="100"/>
        </p:scale>
        <p:origin x="990" y="102"/>
      </p:cViewPr>
      <p:guideLst>
        <p:guide orient="horz" pos="3362"/>
        <p:guide pos="506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72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/>
              <a:t>Avgud = Ond ande även i 5 Mos 32:17 &amp; 1 Kor 10:21-22.</a:t>
            </a: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23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”Full av sår” är för att Jesus har tagit våra missgärningar.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”Hundarna slickade hans sår” =&gt; Hundar=hedningar.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Fint linne på präster: 2 Mos 39:27-29. Purpur på höga män: Hes 23:6. Stulit tionde: Mal 3:8-9. Prästerna kallade ”fader Abraham”: Luk 1:5,67,73.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Eleasar: 3 Mos 10; 4 Mos 20:25-26. Jesus bar sjukdomar: Matt 8:17. Hundarna: Matt 15:24-28.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Problem med traditionell tolkning: Det är inte synd/dygd att vara rik/fattig.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30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Orsaken till att Matt och Luk har olika tidsuppgifter är (sannolikt) att då börjar man grotta i orsaken och förstår att förklaringsberget var på en sabbat.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724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60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>
                <a:solidFill>
                  <a:srgbClr val="C00000"/>
                </a:solidFill>
              </a:rPr>
              <a:t>Om Herrens Ande skulle rycka bort dig… jag vet inte vart… då skulle [Ahab] döda mig när han inte finner dig.</a:t>
            </a:r>
            <a:r>
              <a:rPr lang="sv-SE" sz="1200" dirty="0">
                <a:solidFill>
                  <a:srgbClr val="C00000"/>
                </a:solidFill>
              </a:rPr>
              <a:t> (1Kung 18:12)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543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265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Förklara vad 3:e himlen är utifrån 2 Pet 3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Med hjälp av ett medium möter Saul Samuels ande</a:t>
            </a:r>
            <a:r>
              <a:rPr lang="sv-SE" dirty="0"/>
              <a:t> (1 Sam 28)</a:t>
            </a:r>
            <a:br>
              <a:rPr lang="sv-SE" dirty="0"/>
            </a:br>
            <a:r>
              <a:rPr lang="sv-SE" sz="1200" dirty="0">
                <a:sym typeface="Wingdings" panose="05000000000000000000" pitchFamily="2" charset="2"/>
              </a:rPr>
              <a:t> </a:t>
            </a:r>
            <a:r>
              <a:rPr lang="sv-SE" sz="1200" dirty="0"/>
              <a:t>En demon säger sig vara Samuel.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33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VO: Stället är tillräckligt svårt att förstå även utan att blanda in hedniska koncept med en evig plåga i ett helvete.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952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/>
              <a:t>VO: ”Min fars hus” kan användas för tabernaklet också.</a:t>
            </a:r>
          </a:p>
          <a:p>
            <a:endParaRPr lang="sv-SE" sz="120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sv-SE" sz="1200"/>
              <a:t>Jesus var i himlen omedelbart efter uppståndelsen:</a:t>
            </a:r>
          </a:p>
          <a:p>
            <a:pPr marL="55563" lvl="0" indent="-342900">
              <a:buFont typeface="Arial" panose="020B0604020202020204" pitchFamily="34" charset="0"/>
              <a:buChar char="•"/>
            </a:pPr>
            <a:r>
              <a:rPr lang="sv-SE" sz="1200" i="1">
                <a:solidFill>
                  <a:srgbClr val="C00000"/>
                </a:solidFill>
              </a:rPr>
              <a:t>”Han gick in i det allra heligaste… inte med bockars och kalvars blod utan med sitt eget blod.”</a:t>
            </a:r>
            <a:r>
              <a:rPr lang="sv-SE" sz="1200"/>
              <a:t> </a:t>
            </a:r>
            <a:r>
              <a:rPr lang="sv-SE" sz="1050"/>
              <a:t>(Heb 9:12)</a:t>
            </a:r>
          </a:p>
          <a:p>
            <a:pPr marL="55563" lvl="0" indent="-342900">
              <a:buFont typeface="Arial" panose="020B0604020202020204" pitchFamily="34" charset="0"/>
              <a:buChar char="•"/>
            </a:pPr>
            <a:r>
              <a:rPr lang="sv-SE" sz="1200" i="1">
                <a:solidFill>
                  <a:srgbClr val="C00000"/>
                </a:solidFill>
              </a:rPr>
              <a:t>”Jesus sade till [Maria vid graven]: Rör mig inte, för jag har inte stigit upp till Fadern än.” </a:t>
            </a:r>
            <a:r>
              <a:rPr lang="sv-SE" sz="1050"/>
              <a:t>(Joh 20:17)</a:t>
            </a:r>
            <a:endParaRPr lang="sv-SE" sz="12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00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E2E0B495-6B85-4D58-92AF-EE0887EC8EB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7B594D7-2ABE-471F-B98B-1E6EEA0D9C09}"/>
              </a:ext>
            </a:extLst>
          </p:cNvPr>
          <p:cNvSpPr txBox="1"/>
          <p:nvPr userDrawn="1"/>
        </p:nvSpPr>
        <p:spPr>
          <a:xfrm>
            <a:off x="9839314" y="6892"/>
            <a:ext cx="23450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378550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4FE6DED-F058-4BC6-8951-40165336A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65" y="5460762"/>
            <a:ext cx="1340421" cy="109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latshållare för media 8">
            <a:extLst>
              <a:ext uri="{FF2B5EF4-FFF2-40B4-BE49-F238E27FC236}">
                <a16:creationId xmlns:a16="http://schemas.microsoft.com/office/drawing/2014/main" id="{70ED48DC-E196-4BDC-8D11-403E1D76F67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553259" y="407865"/>
            <a:ext cx="4200525" cy="476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1E324C0-6B08-4E91-91D0-65C955B42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988"/>
            <a:ext cx="7553325" cy="28071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sv-SE" sz="10500" b="1" kern="1200" spc="50" smtClean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chemeClr val="bg2"/>
                  </a:glow>
                </a:effectLst>
                <a:latin typeface="Calibri"/>
                <a:ea typeface="+mn-ea"/>
                <a:cs typeface="+mn-cs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sv-SE"/>
              <a:t>Rubrik r1 Rubrik r2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55718E09-607E-42E5-A92D-026E38015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20850"/>
            <a:ext cx="7553259" cy="13691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Underrubrik r1</a:t>
            </a:r>
          </a:p>
          <a:p>
            <a:pPr lvl="0"/>
            <a:r>
              <a:rPr lang="sv-SE"/>
              <a:t>Underrubrik r2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4D8E169-F450-46F9-BED5-872C2FE57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380508"/>
            <a:ext cx="7553259" cy="1176338"/>
          </a:xfrm>
          <a:prstGeom prst="rect">
            <a:avLst/>
          </a:prstGeom>
          <a:solidFill>
            <a:schemeClr val="tx1"/>
          </a:solidFill>
        </p:spPr>
        <p:txBody>
          <a:bodyPr lIns="0" rIns="0" anchor="ctr"/>
          <a:lstStyle>
            <a:lvl1pPr marL="0" indent="0" algn="ctr">
              <a:buFont typeface="Arial" panose="020B0604020202020204" pitchFamily="34" charset="0"/>
              <a:buNone/>
              <a:defRPr sz="7200" b="1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x. Avsnittstitel</a:t>
            </a:r>
          </a:p>
        </p:txBody>
      </p:sp>
    </p:spTree>
    <p:extLst>
      <p:ext uri="{BB962C8B-B14F-4D97-AF65-F5344CB8AC3E}">
        <p14:creationId xmlns:p14="http://schemas.microsoft.com/office/powerpoint/2010/main" val="28722396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9728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D9FEB3-FBE7-4CB5-8BEB-E801A34872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>
                <a:effectLst>
                  <a:glow rad="114300">
                    <a:schemeClr val="accent6"/>
                  </a:glow>
                </a:effectLst>
              </a:rPr>
              <a:t>Vad är en</a:t>
            </a:r>
            <a:br>
              <a:rPr lang="sv-SE" dirty="0">
                <a:effectLst>
                  <a:glow rad="114300">
                    <a:schemeClr val="accent6"/>
                  </a:glow>
                </a:effectLst>
              </a:rPr>
            </a:br>
            <a:r>
              <a:rPr lang="sv-SE" dirty="0">
                <a:effectLst>
                  <a:glow rad="114300">
                    <a:schemeClr val="accent6"/>
                  </a:glow>
                </a:effectLst>
              </a:rPr>
              <a:t>människa?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098A4C-F184-4824-A4F9-129297816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En studie i människans natur, ursprung och destination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0FC435-0128-4AA0-8D02-262A1AF7B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570" y="5372803"/>
            <a:ext cx="10322757" cy="1176338"/>
          </a:xfrm>
        </p:spPr>
        <p:txBody>
          <a:bodyPr lIns="360000"/>
          <a:lstStyle/>
          <a:p>
            <a:pPr algn="l"/>
            <a:r>
              <a:rPr lang="sv-SE" sz="6600" dirty="0">
                <a:solidFill>
                  <a:schemeClr val="accent6"/>
                </a:solidFill>
              </a:rPr>
              <a:t>4. Motsägande bibelställen?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37D9178-0A46-4479-9EDC-9EA2DEE7E779}"/>
              </a:ext>
            </a:extLst>
          </p:cNvPr>
          <p:cNvGrpSpPr/>
          <p:nvPr/>
        </p:nvGrpSpPr>
        <p:grpSpPr>
          <a:xfrm>
            <a:off x="7704216" y="649514"/>
            <a:ext cx="4080294" cy="4485736"/>
            <a:chOff x="7752010" y="1026530"/>
            <a:chExt cx="4080294" cy="4485736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70A272B-6325-4DCF-90F2-8CFC991D4A6F}"/>
                </a:ext>
              </a:extLst>
            </p:cNvPr>
            <p:cNvSpPr/>
            <p:nvPr/>
          </p:nvSpPr>
          <p:spPr>
            <a:xfrm>
              <a:off x="7752010" y="1026530"/>
              <a:ext cx="4080294" cy="44857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dirty="0">
                  <a:solidFill>
                    <a:schemeClr val="tx1"/>
                  </a:solidFill>
                </a:rPr>
                <a:t>Filmklipp</a:t>
              </a:r>
            </a:p>
            <a:p>
              <a:pPr algn="ctr"/>
              <a:r>
                <a:rPr lang="sv-SE" dirty="0">
                  <a:solidFill>
                    <a:schemeClr val="tx1"/>
                  </a:solidFill>
                </a:rPr>
                <a:t>föreläsare</a:t>
              </a:r>
              <a:endParaRPr lang="LID4096" dirty="0">
                <a:solidFill>
                  <a:schemeClr val="tx1"/>
                </a:solidFill>
              </a:endParaRPr>
            </a:p>
          </p:txBody>
        </p:sp>
        <p:sp>
          <p:nvSpPr>
            <p:cNvPr id="9" name="textruta 5">
              <a:extLst>
                <a:ext uri="{FF2B5EF4-FFF2-40B4-BE49-F238E27FC236}">
                  <a16:creationId xmlns:a16="http://schemas.microsoft.com/office/drawing/2014/main" id="{489085C1-5F6B-4D21-9559-27C34EA46CF1}"/>
                </a:ext>
              </a:extLst>
            </p:cNvPr>
            <p:cNvSpPr txBox="1"/>
            <p:nvPr/>
          </p:nvSpPr>
          <p:spPr>
            <a:xfrm>
              <a:off x="8753031" y="4705326"/>
              <a:ext cx="1911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/>
                <a:t>Anders Gärdeborn</a:t>
              </a:r>
              <a:endParaRPr lang="LID4096" dirty="0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FB9C6290-8A3A-4FB0-BD66-8528E562601A}"/>
              </a:ext>
            </a:extLst>
          </p:cNvPr>
          <p:cNvSpPr txBox="1"/>
          <p:nvPr/>
        </p:nvSpPr>
        <p:spPr>
          <a:xfrm>
            <a:off x="9781307" y="30323"/>
            <a:ext cx="234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Bibelkanalen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(YouTube)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92932"/>
      </p:ext>
    </p:extLst>
  </p:cSld>
  <p:clrMapOvr>
    <a:masterClrMapping/>
  </p:clrMapOvr>
  <p:transition advTm="32082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 min Fars hus finns många rum…</a:t>
            </a:r>
            <a:endParaRPr lang="sv-SE" dirty="0"/>
          </a:p>
        </p:txBody>
      </p:sp>
      <p:pic>
        <p:nvPicPr>
          <p:cNvPr id="9" name="Bildobjekt 8" descr="En bild som visar byggnad, inomhus, bord&#10;&#10;Automatiskt genererad beskrivning">
            <a:extLst>
              <a:ext uri="{FF2B5EF4-FFF2-40B4-BE49-F238E27FC236}">
                <a16:creationId xmlns:a16="http://schemas.microsoft.com/office/drawing/2014/main" id="{06082EF9-0A0F-4E28-9CDD-44F7098B8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967" y="4067503"/>
            <a:ext cx="3812865" cy="329252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0F7A130-561F-4E8F-9A67-BA9625F5B07A}"/>
              </a:ext>
            </a:extLst>
          </p:cNvPr>
          <p:cNvSpPr txBox="1"/>
          <p:nvPr/>
        </p:nvSpPr>
        <p:spPr>
          <a:xfrm rot="16200000">
            <a:off x="11764710" y="5946413"/>
            <a:ext cx="67967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000"/>
              <a:t>James Emery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3C4A45B-0145-4ABD-BBDC-3E550A7B75C1}"/>
              </a:ext>
            </a:extLst>
          </p:cNvPr>
          <p:cNvSpPr/>
          <p:nvPr/>
        </p:nvSpPr>
        <p:spPr>
          <a:xfrm>
            <a:off x="-1" y="834642"/>
            <a:ext cx="12192001" cy="5262979"/>
          </a:xfrm>
          <a:prstGeom prst="rect">
            <a:avLst/>
          </a:prstGeom>
        </p:spPr>
        <p:txBody>
          <a:bodyPr wrap="square" lIns="216000" rIns="180000">
            <a:spAutoFit/>
          </a:bodyPr>
          <a:lstStyle/>
          <a:p>
            <a:r>
              <a:rPr lang="sv-SE" sz="2200">
                <a:solidFill>
                  <a:srgbClr val="C00000"/>
                </a:solidFill>
              </a:rPr>
              <a:t>I </a:t>
            </a:r>
            <a:r>
              <a:rPr lang="sv-SE" sz="2200" b="1"/>
              <a:t>2) </a:t>
            </a:r>
            <a:r>
              <a:rPr lang="sv-SE" sz="2200" i="1" u="sng">
                <a:solidFill>
                  <a:srgbClr val="C00000"/>
                </a:solidFill>
              </a:rPr>
              <a:t>min Fars hus</a:t>
            </a:r>
            <a:r>
              <a:rPr lang="sv-SE" sz="2200" b="1"/>
              <a:t> </a:t>
            </a:r>
            <a:r>
              <a:rPr lang="sv-SE" sz="2200">
                <a:solidFill>
                  <a:srgbClr val="C00000"/>
                </a:solidFill>
              </a:rPr>
              <a:t>finns </a:t>
            </a:r>
            <a:r>
              <a:rPr lang="sv-SE" sz="2200" b="1"/>
              <a:t>2a)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många rum</a:t>
            </a:r>
            <a:r>
              <a:rPr lang="sv-SE" sz="2200">
                <a:solidFill>
                  <a:srgbClr val="C00000"/>
                </a:solidFill>
              </a:rPr>
              <a:t>. Om det inte vore så, skulle jag då ha sagt er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att </a:t>
            </a:r>
            <a:r>
              <a:rPr lang="sv-SE" sz="2200" b="1"/>
              <a:t>1a)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jag går bort</a:t>
            </a:r>
            <a:r>
              <a:rPr lang="sv-SE" sz="2200">
                <a:solidFill>
                  <a:srgbClr val="C00000"/>
                </a:solidFill>
              </a:rPr>
              <a:t> för att </a:t>
            </a:r>
            <a:r>
              <a:rPr lang="sv-SE" sz="2200" b="1"/>
              <a:t>2b)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bereda plats</a:t>
            </a:r>
            <a:r>
              <a:rPr lang="sv-SE" sz="2200" i="1">
                <a:solidFill>
                  <a:srgbClr val="C00000"/>
                </a:solidFill>
              </a:rPr>
              <a:t> </a:t>
            </a:r>
            <a:r>
              <a:rPr lang="sv-SE" sz="2200">
                <a:solidFill>
                  <a:srgbClr val="C00000"/>
                </a:solidFill>
              </a:rPr>
              <a:t>för er? Och om jag nu går bort och bereder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plats för er, så ska </a:t>
            </a:r>
            <a:r>
              <a:rPr lang="sv-SE" sz="2200" b="1"/>
              <a:t>1b)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jag komma tillbaka</a:t>
            </a:r>
            <a:r>
              <a:rPr lang="sv-SE" sz="2200">
                <a:solidFill>
                  <a:srgbClr val="C00000"/>
                </a:solidFill>
              </a:rPr>
              <a:t> och hämta er till mig, för att ni ska vara där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jag är. </a:t>
            </a:r>
            <a:r>
              <a:rPr lang="sv-SE"/>
              <a:t>(Joh 14:2-3)</a:t>
            </a:r>
          </a:p>
          <a:p>
            <a:pPr marL="358775" indent="-358775">
              <a:spcBef>
                <a:spcPts val="1800"/>
              </a:spcBef>
              <a:buFont typeface="+mj-lt"/>
              <a:buAutoNum type="arabicPeriod"/>
            </a:pPr>
            <a:r>
              <a:rPr lang="sv-SE" sz="2200"/>
              <a:t>Jesus </a:t>
            </a:r>
            <a:r>
              <a:rPr lang="sv-SE" sz="2200" i="1"/>
              <a:t>”går bort”</a:t>
            </a:r>
            <a:r>
              <a:rPr lang="sv-SE" sz="2200"/>
              <a:t> och </a:t>
            </a:r>
            <a:r>
              <a:rPr lang="sv-SE" sz="2200" i="1"/>
              <a:t>”kommer tillbaka” </a:t>
            </a:r>
            <a:r>
              <a:rPr lang="sv-SE" sz="2200">
                <a:sym typeface="Wingdings" panose="05000000000000000000" pitchFamily="2" charset="2"/>
              </a:rPr>
              <a:t></a:t>
            </a:r>
            <a:r>
              <a:rPr lang="sv-SE" sz="2200"/>
              <a:t> Korsfästelse/uppståndelse, inte himmelsfärd/återkomst:</a:t>
            </a:r>
          </a:p>
          <a:p>
            <a:pPr marL="630238" lvl="1" indent="-271463">
              <a:spcBef>
                <a:spcPts val="600"/>
              </a:spcBef>
              <a:buFont typeface="+mj-lt"/>
              <a:buAutoNum type="alphaLcParenR"/>
            </a:pPr>
            <a:r>
              <a:rPr lang="sv-SE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Korsfästelsen:</a:t>
            </a:r>
            <a:r>
              <a:rPr lang="sv-SE" sz="2200"/>
              <a:t> </a:t>
            </a:r>
            <a:r>
              <a:rPr lang="sv-SE" sz="2200">
                <a:solidFill>
                  <a:srgbClr val="C00000"/>
                </a:solidFill>
              </a:rPr>
              <a:t>Jesus svarade [Petrus]: Dit jag går kan du inte följa mig </a:t>
            </a:r>
            <a:r>
              <a:rPr lang="sv-SE" sz="2200" i="1" u="sng">
                <a:solidFill>
                  <a:srgbClr val="C00000"/>
                </a:solidFill>
              </a:rPr>
              <a:t>nu</a:t>
            </a:r>
            <a:r>
              <a:rPr lang="sv-SE" sz="2200">
                <a:solidFill>
                  <a:srgbClr val="C00000"/>
                </a:solidFill>
              </a:rPr>
              <a:t>. Men </a:t>
            </a:r>
            <a:r>
              <a:rPr lang="sv-SE" sz="2200" i="1" u="sng">
                <a:solidFill>
                  <a:srgbClr val="C00000"/>
                </a:solidFill>
              </a:rPr>
              <a:t>längre fram</a:t>
            </a:r>
            <a:r>
              <a:rPr lang="sv-SE" sz="2200">
                <a:solidFill>
                  <a:srgbClr val="C00000"/>
                </a:solidFill>
              </a:rPr>
              <a:t> ska du få följa mig. Petrus frågade: Varför kan jag inte följa dig nu? Jag ska </a:t>
            </a:r>
            <a:r>
              <a:rPr lang="sv-SE" sz="2200" i="1" u="sng">
                <a:solidFill>
                  <a:srgbClr val="C00000"/>
                </a:solidFill>
              </a:rPr>
              <a:t>ge mitt liv</a:t>
            </a:r>
            <a:r>
              <a:rPr lang="sv-SE" sz="2200">
                <a:solidFill>
                  <a:srgbClr val="C00000"/>
                </a:solidFill>
              </a:rPr>
              <a:t> för dig. </a:t>
            </a:r>
            <a:r>
              <a:rPr lang="sv-SE"/>
              <a:t>(Joh 13:36-37)</a:t>
            </a:r>
          </a:p>
          <a:p>
            <a:pPr marL="630238" lvl="1" indent="-271463">
              <a:spcBef>
                <a:spcPts val="600"/>
              </a:spcBef>
              <a:buFont typeface="+mj-lt"/>
              <a:buAutoNum type="alphaLcParenR"/>
            </a:pPr>
            <a:r>
              <a:rPr lang="sv-SE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Uppståndelsen:</a:t>
            </a:r>
            <a:r>
              <a:rPr lang="sv-SE" sz="2200"/>
              <a:t> </a:t>
            </a:r>
            <a:r>
              <a:rPr lang="sv-SE" sz="2200">
                <a:solidFill>
                  <a:srgbClr val="C00000"/>
                </a:solidFill>
              </a:rPr>
              <a:t>En </a:t>
            </a:r>
            <a:r>
              <a:rPr lang="sv-SE" sz="2200" i="1" u="sng">
                <a:solidFill>
                  <a:srgbClr val="C00000"/>
                </a:solidFill>
              </a:rPr>
              <a:t>kort tid</a:t>
            </a:r>
            <a:r>
              <a:rPr lang="sv-SE" sz="2200">
                <a:solidFill>
                  <a:srgbClr val="C00000"/>
                </a:solidFill>
              </a:rPr>
              <a:t> och ni </a:t>
            </a:r>
            <a:r>
              <a:rPr lang="sv-SE" sz="2200" i="1" u="sng">
                <a:solidFill>
                  <a:srgbClr val="C00000"/>
                </a:solidFill>
              </a:rPr>
              <a:t>ser mig inte</a:t>
            </a:r>
            <a:r>
              <a:rPr lang="sv-SE" sz="2200">
                <a:solidFill>
                  <a:srgbClr val="C00000"/>
                </a:solidFill>
              </a:rPr>
              <a:t> längre, ännu en </a:t>
            </a:r>
            <a:r>
              <a:rPr lang="sv-SE" sz="2200" i="1" u="sng">
                <a:solidFill>
                  <a:srgbClr val="C00000"/>
                </a:solidFill>
              </a:rPr>
              <a:t>kort tid</a:t>
            </a:r>
            <a:r>
              <a:rPr lang="sv-SE" sz="2200">
                <a:solidFill>
                  <a:srgbClr val="C00000"/>
                </a:solidFill>
              </a:rPr>
              <a:t> och ni </a:t>
            </a:r>
            <a:r>
              <a:rPr lang="sv-SE" sz="2200" i="1" u="sng">
                <a:solidFill>
                  <a:srgbClr val="C00000"/>
                </a:solidFill>
              </a:rPr>
              <a:t>kommer att se mig</a:t>
            </a:r>
            <a:r>
              <a:rPr lang="sv-SE" sz="2200">
                <a:solidFill>
                  <a:srgbClr val="C00000"/>
                </a:solidFill>
              </a:rPr>
              <a:t>… Ni kommer att </a:t>
            </a:r>
            <a:r>
              <a:rPr lang="sv-SE" sz="2200" i="1" u="sng">
                <a:solidFill>
                  <a:srgbClr val="C00000"/>
                </a:solidFill>
              </a:rPr>
              <a:t>sörja</a:t>
            </a:r>
            <a:r>
              <a:rPr lang="sv-SE" sz="2200">
                <a:solidFill>
                  <a:srgbClr val="C00000"/>
                </a:solidFill>
              </a:rPr>
              <a:t>, men er sorg ska vändas i </a:t>
            </a:r>
            <a:r>
              <a:rPr lang="sv-SE" sz="2200" i="1" u="sng">
                <a:solidFill>
                  <a:srgbClr val="C00000"/>
                </a:solidFill>
              </a:rPr>
              <a:t>glädje</a:t>
            </a:r>
            <a:r>
              <a:rPr lang="sv-SE" sz="2200">
                <a:solidFill>
                  <a:srgbClr val="C00000"/>
                </a:solidFill>
              </a:rPr>
              <a:t>. </a:t>
            </a:r>
            <a:r>
              <a:rPr lang="sv-SE"/>
              <a:t>(Joh 16:16-20)</a:t>
            </a:r>
          </a:p>
          <a:p>
            <a:pPr marL="358775" indent="-358775">
              <a:spcBef>
                <a:spcPts val="1800"/>
              </a:spcBef>
              <a:buFont typeface="+mj-lt"/>
              <a:buAutoNum type="arabicPeriod"/>
            </a:pPr>
            <a:r>
              <a:rPr lang="sv-SE" sz="2200" i="1"/>
              <a:t>”Min Fars hus”</a:t>
            </a:r>
            <a:r>
              <a:rPr lang="sv-SE" sz="2200"/>
              <a:t> är alltid templet i Bibeln </a:t>
            </a:r>
            <a:r>
              <a:rPr lang="sv-SE"/>
              <a:t>(ex Joh 2:16)</a:t>
            </a:r>
            <a:r>
              <a:rPr lang="sv-SE" sz="2200"/>
              <a:t>, aldrig himlen:</a:t>
            </a:r>
          </a:p>
          <a:p>
            <a:pPr marL="630238" indent="-271463">
              <a:spcBef>
                <a:spcPts val="600"/>
              </a:spcBef>
              <a:buFont typeface="+mj-lt"/>
              <a:buAutoNum type="alphaLcParenR"/>
            </a:pPr>
            <a:r>
              <a:rPr lang="sv-SE" sz="2200"/>
              <a:t>De </a:t>
            </a:r>
            <a:r>
              <a:rPr lang="sv-SE" sz="2200" i="1"/>
              <a:t>”många rummen”</a:t>
            </a:r>
            <a:r>
              <a:rPr lang="sv-SE" sz="2200"/>
              <a:t> är prästbostäderna runt templet.</a:t>
            </a:r>
          </a:p>
          <a:p>
            <a:pPr marL="630238" indent="-271463">
              <a:spcBef>
                <a:spcPts val="600"/>
              </a:spcBef>
              <a:buFont typeface="+mj-lt"/>
              <a:buAutoNum type="alphaLcParenR"/>
            </a:pPr>
            <a:r>
              <a:rPr lang="sv-SE" sz="2200"/>
              <a:t>Jesus bereder plats för apostlarna i det nya templet i Gudsriket </a:t>
            </a:r>
            <a:br>
              <a:rPr lang="sv-SE" sz="2200"/>
            </a:br>
            <a:r>
              <a:rPr lang="sv-SE"/>
              <a:t>(Hes 40:44-46)</a:t>
            </a:r>
            <a:r>
              <a:rPr lang="sv-SE" sz="2200"/>
              <a:t>. De är ju de nya prästerna enligt 1 Pet 2:9.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886569"/>
      </p:ext>
    </p:extLst>
  </p:cSld>
  <p:clrMapOvr>
    <a:masterClrMapping/>
  </p:clrMapOvr>
  <p:transition advTm="5359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Saul möter Samuels ande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8451E9-5DE1-4E95-B5DE-FBC05F4D3CC0}"/>
              </a:ext>
            </a:extLst>
          </p:cNvPr>
          <p:cNvSpPr/>
          <p:nvPr/>
        </p:nvSpPr>
        <p:spPr>
          <a:xfrm>
            <a:off x="0" y="777483"/>
            <a:ext cx="12192000" cy="6017032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000">
                <a:solidFill>
                  <a:srgbClr val="C00000"/>
                </a:solidFill>
              </a:rPr>
              <a:t>Då sade Saul…: </a:t>
            </a:r>
            <a:r>
              <a:rPr lang="sv-SE" sz="2000" b="1"/>
              <a:t>1)</a:t>
            </a:r>
            <a:r>
              <a:rPr lang="sv-SE" sz="2000">
                <a:solidFill>
                  <a:srgbClr val="C00000"/>
                </a:solidFill>
              </a:rPr>
              <a:t> </a:t>
            </a:r>
            <a:r>
              <a:rPr lang="sv-SE" sz="2000" i="1" u="sng">
                <a:solidFill>
                  <a:srgbClr val="C00000"/>
                </a:solidFill>
              </a:rPr>
              <a:t>Sök upp en andebesvärjerska</a:t>
            </a:r>
            <a:r>
              <a:rPr lang="sv-SE" sz="2000">
                <a:solidFill>
                  <a:srgbClr val="C00000"/>
                </a:solidFill>
              </a:rPr>
              <a:t> åt mig… ”Spå mig </a:t>
            </a:r>
            <a:r>
              <a:rPr lang="sv-SE" sz="2000" b="1"/>
              <a:t>2)</a:t>
            </a:r>
            <a:r>
              <a:rPr lang="sv-SE" sz="2000">
                <a:solidFill>
                  <a:srgbClr val="C00000"/>
                </a:solidFill>
              </a:rPr>
              <a:t> </a:t>
            </a:r>
            <a:r>
              <a:rPr lang="sv-SE" sz="2000" i="1" u="sng">
                <a:solidFill>
                  <a:srgbClr val="C00000"/>
                </a:solidFill>
              </a:rPr>
              <a:t>genom anden</a:t>
            </a:r>
            <a:r>
              <a:rPr lang="sv-SE" sz="2000">
                <a:solidFill>
                  <a:srgbClr val="C00000"/>
                </a:solidFill>
              </a:rPr>
              <a:t>…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>
                <a:solidFill>
                  <a:srgbClr val="C00000"/>
                </a:solidFill>
              </a:rPr>
              <a:t>och mana fram Samuel åt mig.”… </a:t>
            </a:r>
            <a:r>
              <a:rPr lang="sv-SE" sz="2000" b="1"/>
              <a:t>4a)</a:t>
            </a:r>
            <a:r>
              <a:rPr lang="sv-SE" sz="2000">
                <a:solidFill>
                  <a:srgbClr val="C00000"/>
                </a:solidFill>
              </a:rPr>
              <a:t> </a:t>
            </a:r>
            <a:r>
              <a:rPr lang="sv-SE" sz="2000" i="1" u="sng">
                <a:solidFill>
                  <a:srgbClr val="C00000"/>
                </a:solidFill>
              </a:rPr>
              <a:t>Vad är det du ser?</a:t>
            </a:r>
            <a:r>
              <a:rPr lang="sv-SE" sz="2000">
                <a:solidFill>
                  <a:srgbClr val="C00000"/>
                </a:solidFill>
              </a:rPr>
              <a:t> Kvinnan svarade: ”Jag ser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 b="1"/>
              <a:t>3)</a:t>
            </a:r>
            <a:r>
              <a:rPr lang="sv-SE" sz="2000">
                <a:solidFill>
                  <a:srgbClr val="C00000"/>
                </a:solidFill>
              </a:rPr>
              <a:t> </a:t>
            </a:r>
            <a:r>
              <a:rPr lang="sv-SE" sz="2000" i="1" u="sng">
                <a:solidFill>
                  <a:srgbClr val="C00000"/>
                </a:solidFill>
              </a:rPr>
              <a:t>ett gudaväsen [elohim]</a:t>
            </a:r>
            <a:r>
              <a:rPr lang="sv-SE" sz="2000">
                <a:solidFill>
                  <a:srgbClr val="C00000"/>
                </a:solidFill>
              </a:rPr>
              <a:t> komma upp ur jorden…. Det är en gammal man som kommer upp,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>
                <a:solidFill>
                  <a:srgbClr val="C00000"/>
                </a:solidFill>
              </a:rPr>
              <a:t>insvept i en mantel.” </a:t>
            </a:r>
            <a:r>
              <a:rPr lang="sv-SE" sz="2000" b="1"/>
              <a:t>4b)</a:t>
            </a:r>
            <a:r>
              <a:rPr lang="sv-SE" sz="2000">
                <a:solidFill>
                  <a:srgbClr val="C00000"/>
                </a:solidFill>
              </a:rPr>
              <a:t> </a:t>
            </a:r>
            <a:r>
              <a:rPr lang="sv-SE" sz="2000" i="1" u="sng">
                <a:solidFill>
                  <a:srgbClr val="C00000"/>
                </a:solidFill>
              </a:rPr>
              <a:t>Då förstod Saul</a:t>
            </a:r>
            <a:r>
              <a:rPr lang="sv-SE" sz="2000">
                <a:solidFill>
                  <a:srgbClr val="C00000"/>
                </a:solidFill>
              </a:rPr>
              <a:t> att det var Samuel… </a:t>
            </a:r>
            <a:r>
              <a:rPr lang="sv-SE" sz="2000" b="1"/>
              <a:t>5)</a:t>
            </a:r>
            <a:r>
              <a:rPr lang="sv-SE" sz="2000">
                <a:solidFill>
                  <a:srgbClr val="C00000"/>
                </a:solidFill>
              </a:rPr>
              <a:t> </a:t>
            </a:r>
            <a:r>
              <a:rPr lang="sv-SE" sz="2000" i="1" u="sng">
                <a:solidFill>
                  <a:srgbClr val="C00000"/>
                </a:solidFill>
              </a:rPr>
              <a:t>Samuel sade</a:t>
            </a:r>
            <a:r>
              <a:rPr lang="sv-SE" sz="2000">
                <a:solidFill>
                  <a:srgbClr val="C00000"/>
                </a:solidFill>
              </a:rPr>
              <a:t>: ”Varför har du stört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>
                <a:solidFill>
                  <a:srgbClr val="C00000"/>
                </a:solidFill>
              </a:rPr>
              <a:t>mig…?” Saul svarade:… ”</a:t>
            </a:r>
            <a:r>
              <a:rPr lang="sv-SE" sz="2000" b="1"/>
              <a:t>6)</a:t>
            </a:r>
            <a:r>
              <a:rPr lang="sv-SE" sz="2000">
                <a:solidFill>
                  <a:srgbClr val="C00000"/>
                </a:solidFill>
              </a:rPr>
              <a:t> Gud…</a:t>
            </a:r>
            <a:r>
              <a:rPr lang="sv-SE" sz="2000" b="1"/>
              <a:t> </a:t>
            </a:r>
            <a:r>
              <a:rPr lang="sv-SE" sz="2000" i="1" u="sng">
                <a:solidFill>
                  <a:srgbClr val="C00000"/>
                </a:solidFill>
              </a:rPr>
              <a:t>svarar mig inte mer, varken genom profeter</a:t>
            </a:r>
            <a:r>
              <a:rPr lang="sv-SE" sz="2000">
                <a:solidFill>
                  <a:srgbClr val="C00000"/>
                </a:solidFill>
              </a:rPr>
              <a:t> eller drömmar. Därför har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>
                <a:solidFill>
                  <a:srgbClr val="C00000"/>
                </a:solidFill>
              </a:rPr>
              <a:t>jag kallat på dig, för att du ska låta mig veta vad jag ska göra.”</a:t>
            </a:r>
            <a:r>
              <a:rPr lang="sv-SE" sz="2000"/>
              <a:t> </a:t>
            </a:r>
            <a:r>
              <a:rPr lang="sv-SE" sz="1600"/>
              <a:t>(1 Sam 28:7-15)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 b="0" i="0" u="none" strike="noStrike">
                <a:effectLst/>
              </a:rPr>
              <a:t>Det var förbjudet att söka råd hos döda </a:t>
            </a:r>
            <a:r>
              <a:rPr lang="sv-SE" sz="1600" b="0" i="0" u="none" strike="noStrike">
                <a:effectLst/>
              </a:rPr>
              <a:t>(5 Mos 18:10-12)</a:t>
            </a:r>
            <a:r>
              <a:rPr lang="sv-SE" sz="2000" b="0" i="0" u="none" strike="noStrike">
                <a:effectLst/>
              </a:rPr>
              <a:t>, så Samuel skulle aldrig svara på en sådan ”inbjudan”.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 b="0" i="0" u="none" strike="noStrike">
                <a:effectLst/>
              </a:rPr>
              <a:t>Saul bad uttryckligen att få hjälp av en ande </a:t>
            </a:r>
            <a:r>
              <a:rPr lang="sv-SE" sz="2000" b="0" i="0" u="none" strike="noStrike">
                <a:effectLst/>
                <a:sym typeface="Wingdings" panose="05000000000000000000" pitchFamily="2" charset="2"/>
              </a:rPr>
              <a:t> Demonisk aktivitet</a:t>
            </a:r>
            <a:r>
              <a:rPr lang="sv-SE" sz="2000" b="0" i="0" u="none" strike="noStrike">
                <a:effectLst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/>
              <a:t>Kvinnan såg en </a:t>
            </a:r>
            <a:r>
              <a:rPr lang="sv-SE" sz="2000" i="1"/>
              <a:t>elohim, </a:t>
            </a:r>
            <a:r>
              <a:rPr lang="sv-SE" sz="2000"/>
              <a:t>en avgud (eller Gud) som är en ond ande eller demon</a:t>
            </a:r>
            <a:r>
              <a:rPr lang="sv-SE" sz="1600"/>
              <a:t> (enligt 3 Mos 17:7 &amp; Upp 9:20)</a:t>
            </a:r>
            <a:r>
              <a:rPr lang="sv-SE" sz="200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 b="0" u="none" strike="noStrike">
                <a:effectLst/>
              </a:rPr>
              <a:t>Bara kvinnan såg den onde anden. Saul trodde det var Samuel utifrån </a:t>
            </a:r>
            <a:br>
              <a:rPr lang="sv-SE" sz="2000" b="0" u="none" strike="noStrike">
                <a:effectLst/>
              </a:rPr>
            </a:br>
            <a:r>
              <a:rPr lang="sv-SE" sz="2000" b="0" u="none" strike="noStrike">
                <a:effectLst/>
              </a:rPr>
              <a:t>hennes beskrivning.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/>
              <a:t>Det står ”Samuel sade…”, men Samuelsboken är ingen teologisk bok utan </a:t>
            </a:r>
            <a:br>
              <a:rPr lang="sv-SE" sz="2000"/>
            </a:br>
            <a:r>
              <a:rPr lang="sv-SE" sz="2000"/>
              <a:t>en krönika, ett officiellt statsdokument skrivet ur ett observatörsperspektiv.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 b="0" u="none" strike="noStrike">
                <a:effectLst/>
              </a:rPr>
              <a:t>Gud hade </a:t>
            </a:r>
            <a:r>
              <a:rPr lang="sv-SE" sz="2000"/>
              <a:t>slutat svara genom levande profter, varför skulle Han </a:t>
            </a:r>
            <a:br>
              <a:rPr lang="sv-SE" sz="2000"/>
            </a:br>
            <a:r>
              <a:rPr lang="sv-SE" sz="2000"/>
              <a:t>då göra det genom döda?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v-SE" sz="2000" b="0" u="none" strike="noStrike">
                <a:effectLst/>
              </a:rPr>
              <a:t>Saul dog för att ha </a:t>
            </a:r>
            <a:r>
              <a:rPr lang="sv-SE" sz="2000" b="0" u="none" strike="noStrike">
                <a:solidFill>
                  <a:srgbClr val="C00000"/>
                </a:solidFill>
                <a:effectLst/>
              </a:rPr>
              <a:t>rådfrågat en andebesvärjerska</a:t>
            </a:r>
            <a:r>
              <a:rPr lang="sv-SE" sz="2000" b="0" u="none" strike="noStrike">
                <a:effectLst/>
              </a:rPr>
              <a:t> </a:t>
            </a:r>
            <a:r>
              <a:rPr lang="sv-SE" sz="1600" b="0" u="none" strike="noStrike">
                <a:effectLst/>
              </a:rPr>
              <a:t>(1 Krön 10:13)</a:t>
            </a:r>
            <a:r>
              <a:rPr lang="sv-SE" sz="2000" b="0" u="none" strike="noStrike">
                <a:effectLst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sv-SE" sz="2000" i="1">
                <a:solidFill>
                  <a:schemeClr val="accent6">
                    <a:lumMod val="75000"/>
                  </a:schemeClr>
                </a:solidFill>
              </a:rPr>
              <a:t>Det var alltså inte Samuel som talade, utan en demon ute för att bedra.</a:t>
            </a:r>
          </a:p>
        </p:txBody>
      </p:sp>
      <p:pic>
        <p:nvPicPr>
          <p:cNvPr id="9" name="Bildobjekt 8" descr="En bild som visar ritning, kläder&#10;&#10;Automatiskt genererad beskrivning">
            <a:extLst>
              <a:ext uri="{FF2B5EF4-FFF2-40B4-BE49-F238E27FC236}">
                <a16:creationId xmlns:a16="http://schemas.microsoft.com/office/drawing/2014/main" id="{0B98418C-E614-41F9-87E0-9633E31B9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498" y="3996965"/>
            <a:ext cx="3825501" cy="286912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96E187D-68E7-4224-BC0D-21649A9AA070}"/>
              </a:ext>
            </a:extLst>
          </p:cNvPr>
          <p:cNvSpPr txBox="1"/>
          <p:nvPr/>
        </p:nvSpPr>
        <p:spPr>
          <a:xfrm>
            <a:off x="10741558" y="6672948"/>
            <a:ext cx="1419226" cy="153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sv-SE" sz="1000">
                <a:solidFill>
                  <a:schemeClr val="bg1"/>
                </a:solidFill>
              </a:rPr>
              <a:t>www.freebibleimages.org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272130"/>
      </p:ext>
    </p:extLst>
  </p:cSld>
  <p:clrMapOvr>
    <a:masterClrMapping/>
  </p:clrMapOvr>
  <p:transition advTm="3277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44F37EE-A60C-45AC-8286-D904DA85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4000"/>
            <a:ext cx="12192000" cy="6174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4C3463CE-5C8F-498F-A7CC-BECACEA3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människa? - Sammanfattning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4448616-1A53-484F-95F1-6C12422AF637}"/>
              </a:ext>
            </a:extLst>
          </p:cNvPr>
          <p:cNvGraphicFramePr>
            <a:graphicFrameLocks noGrp="1"/>
          </p:cNvGraphicFramePr>
          <p:nvPr/>
        </p:nvGraphicFramePr>
        <p:xfrm>
          <a:off x="295275" y="1556968"/>
          <a:ext cx="11601449" cy="466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157">
                  <a:extLst>
                    <a:ext uri="{9D8B030D-6E8A-4147-A177-3AD203B41FA5}">
                      <a16:colId xmlns:a16="http://schemas.microsoft.com/office/drawing/2014/main" val="334415423"/>
                    </a:ext>
                  </a:extLst>
                </a:gridCol>
                <a:gridCol w="4770146">
                  <a:extLst>
                    <a:ext uri="{9D8B030D-6E8A-4147-A177-3AD203B41FA5}">
                      <a16:colId xmlns:a16="http://schemas.microsoft.com/office/drawing/2014/main" val="2485476711"/>
                    </a:ext>
                  </a:extLst>
                </a:gridCol>
                <a:gridCol w="4770146">
                  <a:extLst>
                    <a:ext uri="{9D8B030D-6E8A-4147-A177-3AD203B41FA5}">
                      <a16:colId xmlns:a16="http://schemas.microsoft.com/office/drawing/2014/main" val="4027706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Vad det </a:t>
                      </a:r>
                      <a:r>
                        <a:rPr lang="sv-SE" sz="2400" b="1" i="1" u="none" dirty="0">
                          <a:solidFill>
                            <a:schemeClr val="bg1"/>
                          </a:solidFill>
                          <a:effectLst/>
                        </a:rPr>
                        <a:t>är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Vad det </a:t>
                      </a:r>
                      <a:r>
                        <a:rPr lang="sv-SE" sz="2400" b="1" i="1" u="none" dirty="0">
                          <a:solidFill>
                            <a:schemeClr val="bg1"/>
                          </a:solidFill>
                          <a:effectLst/>
                        </a:rPr>
                        <a:t>inte är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8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Kropp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/>
                        <a:t>Kroppen levandegörs av Guds livsande och blir en människa.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/>
                        <a:t>Kroppen är inte en del av människan vid sidan själen och anden.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1364"/>
                  </a:ext>
                </a:extLst>
              </a:tr>
              <a:tr h="333730">
                <a:tc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Själ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/>
                        <a:t>Människan </a:t>
                      </a:r>
                      <a:r>
                        <a:rPr lang="sv-SE" sz="2400" i="1" u="sng" dirty="0"/>
                        <a:t>är</a:t>
                      </a:r>
                      <a:r>
                        <a:rPr lang="sv-SE" sz="2400" dirty="0"/>
                        <a:t> en själ.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Människan </a:t>
                      </a:r>
                      <a:r>
                        <a:rPr lang="sv-SE" sz="2400" i="1" u="sng" dirty="0"/>
                        <a:t>har</a:t>
                      </a:r>
                      <a:r>
                        <a:rPr lang="sv-SE" sz="2400" i="0" u="none" dirty="0"/>
                        <a:t> inte</a:t>
                      </a:r>
                      <a:r>
                        <a:rPr lang="sv-SE" sz="2400" dirty="0"/>
                        <a:t> en själ.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Död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Döden är medvetandelös.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Döden är inte själens fortlevnad någon annanstans.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07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Uppståndelse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Kroppens uppståndelse är det kristna hoppet.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Kroppens uppståndelse följer inte efter en tid hos Gud i himlen.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0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Himmel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Himmelriket är riket </a:t>
                      </a:r>
                      <a:r>
                        <a:rPr lang="sv-SE" sz="2400" i="1" u="sng" dirty="0"/>
                        <a:t>från</a:t>
                      </a:r>
                      <a:r>
                        <a:rPr lang="sv-SE" sz="2400" dirty="0"/>
                        <a:t> himlen.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Himmelriket är inte riket </a:t>
                      </a:r>
                      <a:r>
                        <a:rPr lang="sv-SE" sz="2400" i="1" u="sng" dirty="0"/>
                        <a:t>i</a:t>
                      </a:r>
                      <a:r>
                        <a:rPr lang="sv-SE" sz="2400" dirty="0"/>
                        <a:t> himlen.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bg1"/>
                          </a:solidFill>
                          <a:effectLst/>
                        </a:rPr>
                        <a:t>Helvete</a:t>
                      </a:r>
                    </a:p>
                  </a:txBody>
                  <a:tcPr marT="72000" marB="72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strike="sngStrike" baseline="0" dirty="0"/>
                        <a:t>Helvetet</a:t>
                      </a:r>
                      <a:r>
                        <a:rPr lang="sv-SE" sz="2400" dirty="0"/>
                        <a:t> Gehenna är evig död.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Helvetet är inte evig plåga.</a:t>
                      </a:r>
                    </a:p>
                  </a:txBody>
                  <a:tcPr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44093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7D357879-6433-4101-9C09-46A922A3155F}"/>
              </a:ext>
            </a:extLst>
          </p:cNvPr>
          <p:cNvSpPr/>
          <p:nvPr/>
        </p:nvSpPr>
        <p:spPr>
          <a:xfrm>
            <a:off x="2403835" y="2196445"/>
            <a:ext cx="4100660" cy="659877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CDA3B33-A258-4045-A153-20E1192633B2}"/>
              </a:ext>
            </a:extLst>
          </p:cNvPr>
          <p:cNvSpPr/>
          <p:nvPr/>
        </p:nvSpPr>
        <p:spPr>
          <a:xfrm>
            <a:off x="7191339" y="2196444"/>
            <a:ext cx="4563885" cy="659877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BA2D1C-A258-464C-B1E4-3B3704A47C52}"/>
              </a:ext>
            </a:extLst>
          </p:cNvPr>
          <p:cNvSpPr/>
          <p:nvPr/>
        </p:nvSpPr>
        <p:spPr>
          <a:xfrm>
            <a:off x="2403834" y="4460449"/>
            <a:ext cx="4468305" cy="659877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0FBE10C-176B-4347-AAA9-83B7E4831437}"/>
              </a:ext>
            </a:extLst>
          </p:cNvPr>
          <p:cNvSpPr/>
          <p:nvPr/>
        </p:nvSpPr>
        <p:spPr>
          <a:xfrm>
            <a:off x="7191339" y="4460448"/>
            <a:ext cx="4328215" cy="659877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1179955-FC30-46F1-970E-BAA24DD665BE}"/>
              </a:ext>
            </a:extLst>
          </p:cNvPr>
          <p:cNvSpPr/>
          <p:nvPr/>
        </p:nvSpPr>
        <p:spPr>
          <a:xfrm>
            <a:off x="2455424" y="3587481"/>
            <a:ext cx="4100660" cy="659877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937006A-9077-468B-A721-153B6CB80EEA}"/>
              </a:ext>
            </a:extLst>
          </p:cNvPr>
          <p:cNvSpPr/>
          <p:nvPr/>
        </p:nvSpPr>
        <p:spPr>
          <a:xfrm>
            <a:off x="7191340" y="3587480"/>
            <a:ext cx="4100660" cy="659877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200F09C-76B6-4684-95A2-CF3A7C1A3462}"/>
              </a:ext>
            </a:extLst>
          </p:cNvPr>
          <p:cNvSpPr/>
          <p:nvPr/>
        </p:nvSpPr>
        <p:spPr>
          <a:xfrm>
            <a:off x="2412605" y="2998509"/>
            <a:ext cx="4534949" cy="375882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0054071-02AD-4EB9-ADEE-6C6E3F1BF267}"/>
              </a:ext>
            </a:extLst>
          </p:cNvPr>
          <p:cNvSpPr/>
          <p:nvPr/>
        </p:nvSpPr>
        <p:spPr>
          <a:xfrm>
            <a:off x="7201422" y="3028245"/>
            <a:ext cx="4534949" cy="375882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7EDCCB6-3888-4599-B662-43C366E99C8C}"/>
              </a:ext>
            </a:extLst>
          </p:cNvPr>
          <p:cNvSpPr/>
          <p:nvPr/>
        </p:nvSpPr>
        <p:spPr>
          <a:xfrm>
            <a:off x="2455424" y="5260554"/>
            <a:ext cx="4534949" cy="375882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1A1CD8C-9617-44E8-A1E3-F5F7FB6A811C}"/>
              </a:ext>
            </a:extLst>
          </p:cNvPr>
          <p:cNvSpPr/>
          <p:nvPr/>
        </p:nvSpPr>
        <p:spPr>
          <a:xfrm>
            <a:off x="2455423" y="5759803"/>
            <a:ext cx="4534949" cy="375882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6BE07B3-F981-4880-800A-C8DB08316B4B}"/>
              </a:ext>
            </a:extLst>
          </p:cNvPr>
          <p:cNvSpPr/>
          <p:nvPr/>
        </p:nvSpPr>
        <p:spPr>
          <a:xfrm>
            <a:off x="7220275" y="5260554"/>
            <a:ext cx="4534949" cy="375882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459EDFE-E8C3-4DC4-924D-0299D190F1DD}"/>
              </a:ext>
            </a:extLst>
          </p:cNvPr>
          <p:cNvSpPr/>
          <p:nvPr/>
        </p:nvSpPr>
        <p:spPr>
          <a:xfrm>
            <a:off x="7191339" y="5759803"/>
            <a:ext cx="4534949" cy="375882"/>
          </a:xfrm>
          <a:prstGeom prst="rect">
            <a:avLst/>
          </a:prstGeom>
          <a:solidFill>
            <a:srgbClr val="F2F2F2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576127"/>
      </p:ext>
    </p:extLst>
  </p:cSld>
  <p:clrMapOvr>
    <a:masterClrMapping/>
  </p:clrMapOvr>
  <p:transition advTm="1746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B7789F2C-4556-4E7F-9869-D14F4B35A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00" y="4402432"/>
            <a:ext cx="3204071" cy="240305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rike mannen och Lasarus </a:t>
            </a:r>
            <a:r>
              <a:rPr lang="sv-SE" sz="2400" dirty="0"/>
              <a:t>(Luk 16:19-31)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06142F5-DE4D-40B1-B0F0-CFC082346F9A}"/>
              </a:ext>
            </a:extLst>
          </p:cNvPr>
          <p:cNvSpPr/>
          <p:nvPr/>
        </p:nvSpPr>
        <p:spPr>
          <a:xfrm>
            <a:off x="452176" y="6462790"/>
            <a:ext cx="12192000" cy="369332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5D8161D-2F88-4599-B023-2E7F7D8CF878}"/>
              </a:ext>
            </a:extLst>
          </p:cNvPr>
          <p:cNvSpPr/>
          <p:nvPr/>
        </p:nvSpPr>
        <p:spPr>
          <a:xfrm rot="5400000">
            <a:off x="10955069" y="5136559"/>
            <a:ext cx="18998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cap="all" dirty="0">
                <a:solidFill>
                  <a:srgbClr val="000000"/>
                </a:solidFill>
              </a:rPr>
              <a:t>GOOD NEWS PRODUCTIONS INT.</a:t>
            </a:r>
            <a:endParaRPr lang="sv-SE" sz="1000" i="0" cap="all" dirty="0">
              <a:solidFill>
                <a:srgbClr val="000000"/>
              </a:solidFill>
              <a:effectLst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015FB35-D45D-4E6F-9D04-7DFCBC4A8D1C}"/>
              </a:ext>
            </a:extLst>
          </p:cNvPr>
          <p:cNvSpPr/>
          <p:nvPr/>
        </p:nvSpPr>
        <p:spPr>
          <a:xfrm>
            <a:off x="8012784" y="6080288"/>
            <a:ext cx="3807387" cy="747629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98E65A-3BD5-42E0-8344-E434094303DA}"/>
              </a:ext>
            </a:extLst>
          </p:cNvPr>
          <p:cNvSpPr/>
          <p:nvPr/>
        </p:nvSpPr>
        <p:spPr>
          <a:xfrm>
            <a:off x="0" y="852951"/>
            <a:ext cx="12192000" cy="5940088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Det var en </a:t>
            </a:r>
            <a:r>
              <a:rPr lang="sv-SE" sz="2000" i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rik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man som gick klädd i </a:t>
            </a:r>
            <a:r>
              <a:rPr lang="sv-SE" sz="2000" i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purpur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och fint </a:t>
            </a:r>
            <a:r>
              <a:rPr lang="sv-SE" sz="2000" i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linne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...</a:t>
            </a:r>
            <a:br>
              <a:rPr lang="sv-SE" sz="2000" dirty="0">
                <a:ea typeface="Times New Roman" panose="02020603050405020304" pitchFamily="18" charset="0"/>
              </a:rPr>
            </a:br>
            <a:r>
              <a:rPr lang="sv-SE" sz="2000" dirty="0">
                <a:ea typeface="Times New Roman" panose="02020603050405020304" pitchFamily="18" charset="0"/>
              </a:rPr>
              <a:t>De 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präster</a:t>
            </a:r>
            <a:r>
              <a:rPr lang="sv-SE" sz="2000" dirty="0">
                <a:ea typeface="Times New Roman" panose="02020603050405020304" pitchFamily="18" charset="0"/>
              </a:rPr>
              <a:t> som Jesus talade till. Purpur =&gt; Höga män. Linne =&gt; Präster. Rik =&gt; De hade stulit tionde.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Men vid hans port låg en fattig man som hette </a:t>
            </a:r>
            <a:r>
              <a:rPr lang="sv-SE" sz="2000" i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Lasarus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, full av sår…</a:t>
            </a:r>
            <a:b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Jesus</a:t>
            </a:r>
            <a:r>
              <a:rPr lang="sv-SE" sz="2000" dirty="0">
                <a:ea typeface="Times New Roman" panose="02020603050405020304" pitchFamily="18" charset="0"/>
              </a:rPr>
              <a:t> tog över som överstepräst. </a:t>
            </a:r>
            <a:r>
              <a:rPr lang="sv-SE" sz="2000" i="1" dirty="0">
                <a:ea typeface="Times New Roman" panose="02020603050405020304" pitchFamily="18" charset="0"/>
              </a:rPr>
              <a:t>Lasarus</a:t>
            </a:r>
            <a:r>
              <a:rPr lang="sv-SE" sz="2000" dirty="0">
                <a:ea typeface="Times New Roman" panose="02020603050405020304" pitchFamily="18" charset="0"/>
              </a:rPr>
              <a:t> (gr) = </a:t>
            </a:r>
            <a:r>
              <a:rPr lang="sv-SE" sz="2000" i="1" dirty="0">
                <a:ea typeface="Times New Roman" panose="02020603050405020304" pitchFamily="18" charset="0"/>
              </a:rPr>
              <a:t>Eleasar</a:t>
            </a:r>
            <a:r>
              <a:rPr lang="sv-SE" sz="2000" dirty="0">
                <a:ea typeface="Times New Roman" panose="02020603050405020304" pitchFamily="18" charset="0"/>
              </a:rPr>
              <a:t> (hebr) som fick ta över vid hans bröders missgärningar.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Så dog den fattige, och han fördes av änglarna till </a:t>
            </a:r>
            <a:r>
              <a:rPr lang="sv-SE" sz="2000" i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Abrahams sköte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(1917)...</a:t>
            </a:r>
            <a:b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000" dirty="0">
                <a:ea typeface="Times New Roman" panose="02020603050405020304" pitchFamily="18" charset="0"/>
              </a:rPr>
              <a:t>Jesu 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korsfästelse</a:t>
            </a:r>
            <a:r>
              <a:rPr lang="sv-SE" sz="2000" dirty="0">
                <a:ea typeface="Times New Roman" panose="02020603050405020304" pitchFamily="18" charset="0"/>
              </a:rPr>
              <a:t>. Abrahams sköte: </a:t>
            </a:r>
            <a:r>
              <a:rPr lang="sv-SE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I Abrahams </a:t>
            </a:r>
            <a:r>
              <a:rPr lang="sv-SE" sz="2000" i="1" u="sng" dirty="0">
                <a:solidFill>
                  <a:srgbClr val="0070C0"/>
                </a:solidFill>
                <a:ea typeface="Times New Roman" panose="02020603050405020304" pitchFamily="18" charset="0"/>
              </a:rPr>
              <a:t>säd</a:t>
            </a:r>
            <a:r>
              <a:rPr lang="sv-SE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sv-SE" sz="2000" dirty="0">
                <a:ea typeface="Times New Roman" panose="02020603050405020304" pitchFamily="18" charset="0"/>
              </a:rPr>
              <a:t>[Jesus] </a:t>
            </a:r>
            <a:r>
              <a:rPr lang="sv-SE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ska jordens alla folk bli välsignade. </a:t>
            </a:r>
            <a:r>
              <a:rPr lang="sv-SE" sz="1600" dirty="0">
                <a:ea typeface="Times New Roman" panose="02020603050405020304" pitchFamily="18" charset="0"/>
              </a:rPr>
              <a:t>(1 Mos 22:18)</a:t>
            </a:r>
            <a:endParaRPr lang="sv-SE" sz="20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Även den rike dog och blev begravd. I </a:t>
            </a:r>
            <a:r>
              <a:rPr lang="sv-SE" sz="2000" strike="sngStrike" dirty="0">
                <a:solidFill>
                  <a:srgbClr val="C00000"/>
                </a:solidFill>
                <a:ea typeface="Times New Roman" panose="02020603050405020304" pitchFamily="18" charset="0"/>
              </a:rPr>
              <a:t>helvetet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sv-SE" sz="2000" i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dödsriket [hades]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, där han plågades...</a:t>
            </a:r>
            <a:b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Prästerskapet upplösning</a:t>
            </a:r>
            <a:r>
              <a:rPr lang="sv-SE" sz="2000" dirty="0">
                <a:ea typeface="Times New Roman" panose="02020603050405020304" pitchFamily="18" charset="0"/>
              </a:rPr>
              <a:t> vid templets förstörelse. P</a:t>
            </a:r>
            <a:r>
              <a:rPr lang="sv-SE" sz="2000" dirty="0"/>
              <a:t>rästerna trodde inte på själens odödlighet, utan tolkade </a:t>
            </a:r>
            <a:br>
              <a:rPr lang="sv-SE" sz="2000" dirty="0"/>
            </a:br>
            <a:r>
              <a:rPr lang="sv-SE" sz="2000" dirty="0"/>
              <a:t>Jesus utifrån GT: </a:t>
            </a:r>
            <a:r>
              <a:rPr lang="sv-SE" sz="2000" dirty="0">
                <a:solidFill>
                  <a:srgbClr val="0070C0"/>
                </a:solidFill>
              </a:rPr>
              <a:t>Ni hånare som härskar… i Jerusalem </a:t>
            </a:r>
            <a:r>
              <a:rPr lang="sv-SE" sz="2000" dirty="0"/>
              <a:t>[de judiska ledarna]</a:t>
            </a:r>
            <a:r>
              <a:rPr lang="sv-SE" sz="2000" dirty="0">
                <a:solidFill>
                  <a:srgbClr val="0070C0"/>
                </a:solidFill>
              </a:rPr>
              <a:t>. Er pakt med </a:t>
            </a:r>
            <a:r>
              <a:rPr lang="sv-SE" sz="2000" i="1" u="sng" dirty="0">
                <a:solidFill>
                  <a:srgbClr val="0070C0"/>
                </a:solidFill>
              </a:rPr>
              <a:t>dödsriket</a:t>
            </a:r>
            <a:r>
              <a:rPr lang="sv-SE" sz="2000" dirty="0">
                <a:solidFill>
                  <a:srgbClr val="0070C0"/>
                </a:solidFill>
              </a:rPr>
              <a:t> ska inte bestå.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1600" dirty="0"/>
              <a:t>(Jes 28:14-18)</a:t>
            </a:r>
            <a:r>
              <a:rPr lang="sv-SE" sz="2000" dirty="0"/>
              <a:t> Pakten är sammansvärjningen med den romerska statsmakten bland annat för att få Jesus korsfäst.</a:t>
            </a:r>
            <a:endParaRPr lang="sv-SE" sz="2000" dirty="0"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Det är satt en stor gapande klyfta mellan oss och er.</a:t>
            </a:r>
            <a:b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000" dirty="0">
                <a:ea typeface="Times New Roman" panose="02020603050405020304" pitchFamily="18" charset="0"/>
              </a:rPr>
              <a:t>Sprickan mellan gammaltestamentliga prästerna och Jesus.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Mannen sade: … Jag har </a:t>
            </a:r>
            <a:r>
              <a:rPr lang="sv-SE" sz="2000" i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fem bröder</a:t>
            </a: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, och han måste varna dem…</a:t>
            </a:r>
            <a:b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000" dirty="0">
                <a:ea typeface="Times New Roman" panose="02020603050405020304" pitchFamily="18" charset="0"/>
              </a:rPr>
              <a:t>Levi (stamfadern för prästerna) hade fem bröder med samma mamma, Lea.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Abraham: Lyssnar de inte till Mose… så låter de sig inte övertygas ens om någon uppstår från de döda.</a:t>
            </a:r>
            <a:br>
              <a:rPr lang="sv-SE" sz="2000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sv-SE" sz="2000" dirty="0"/>
              <a:t>Prästerna hade misskött sitt uppdrag gällande gamla förbundet, och skulle då också missköta nya förbundet.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FBA2887-3C30-413C-BAB1-F327D8215E9D}"/>
              </a:ext>
            </a:extLst>
          </p:cNvPr>
          <p:cNvSpPr/>
          <p:nvPr/>
        </p:nvSpPr>
        <p:spPr>
          <a:xfrm>
            <a:off x="660046" y="3234175"/>
            <a:ext cx="5888130" cy="19023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80000" tIns="180000" rIns="180000" bIns="180000">
            <a:spAutoFit/>
          </a:bodyPr>
          <a:lstStyle/>
          <a:p>
            <a:r>
              <a:rPr lang="sv-SE" sz="2000" dirty="0">
                <a:solidFill>
                  <a:srgbClr val="211D1E"/>
                </a:solidFill>
                <a:latin typeface="Calibri" panose="020F0502020204030204" pitchFamily="34" charset="0"/>
              </a:rPr>
              <a:t>Purpur på höga män: Hes 23:6.</a:t>
            </a:r>
          </a:p>
          <a:p>
            <a:r>
              <a:rPr lang="sv-SE" sz="2000" dirty="0">
                <a:solidFill>
                  <a:srgbClr val="211D1E"/>
                </a:solidFill>
                <a:latin typeface="Calibri" panose="020F0502020204030204" pitchFamily="34" charset="0"/>
              </a:rPr>
              <a:t>Fint linne på präster: 2 Mos 39:27-29.</a:t>
            </a:r>
          </a:p>
          <a:p>
            <a:r>
              <a:rPr lang="sv-SE" sz="2000" dirty="0">
                <a:solidFill>
                  <a:srgbClr val="211D1E"/>
                </a:solidFill>
                <a:latin typeface="Calibri" panose="020F0502020204030204" pitchFamily="34" charset="0"/>
              </a:rPr>
              <a:t>Stulit tionde: Mal 3:8-9.</a:t>
            </a:r>
          </a:p>
          <a:p>
            <a:r>
              <a:rPr lang="sv-SE" sz="2000" dirty="0">
                <a:solidFill>
                  <a:srgbClr val="211D1E"/>
                </a:solidFill>
                <a:latin typeface="Calibri" panose="020F0502020204030204" pitchFamily="34" charset="0"/>
              </a:rPr>
              <a:t>Eleasar: 3 Mos 10; 4 Mos 20:25-26.</a:t>
            </a:r>
          </a:p>
          <a:p>
            <a:r>
              <a:rPr lang="sv-SE" sz="2000" dirty="0"/>
              <a:t>Jesus bar sjukdomar: Matt 8:17.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22396"/>
      </p:ext>
    </p:extLst>
  </p:cSld>
  <p:clrMapOvr>
    <a:masterClrMapping/>
  </p:clrMapOvr>
  <p:transition advTm="6482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Förklaringsberget</a:t>
            </a:r>
          </a:p>
        </p:txBody>
      </p:sp>
      <p:pic>
        <p:nvPicPr>
          <p:cNvPr id="7" name="Bildobjekt 6" descr="En bild som visar kläder, man&#10;&#10;Automatiskt genererad beskrivning">
            <a:extLst>
              <a:ext uri="{FF2B5EF4-FFF2-40B4-BE49-F238E27FC236}">
                <a16:creationId xmlns:a16="http://schemas.microsoft.com/office/drawing/2014/main" id="{0E2FBEE1-33D1-40A5-B37C-731DC1939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7" y="802479"/>
            <a:ext cx="4464244" cy="334818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609EF1D-1579-495D-9FC5-A47D1A88188C}"/>
              </a:ext>
            </a:extLst>
          </p:cNvPr>
          <p:cNvSpPr/>
          <p:nvPr/>
        </p:nvSpPr>
        <p:spPr>
          <a:xfrm>
            <a:off x="44824" y="3930108"/>
            <a:ext cx="18998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000" cap="all" dirty="0">
                <a:solidFill>
                  <a:srgbClr val="000000"/>
                </a:solidFill>
              </a:rPr>
              <a:t>GOOD NEWS PRODUCTIONS INT.</a:t>
            </a:r>
            <a:endParaRPr lang="sv-SE" sz="1000" i="0" cap="all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D6F3FF3-8310-45F8-9AE3-CF99FF5EFFED}"/>
              </a:ext>
            </a:extLst>
          </p:cNvPr>
          <p:cNvSpPr/>
          <p:nvPr/>
        </p:nvSpPr>
        <p:spPr>
          <a:xfrm>
            <a:off x="0" y="846210"/>
            <a:ext cx="11949953" cy="5940088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4572000"/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Då förvandlades [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 inför dem: hans </a:t>
            </a:r>
            <a:b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ansikte lyste som solen, och hans kläder blev </a:t>
            </a:r>
            <a:b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vita som ljuset. Och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Mose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och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Elia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visade sig för </a:t>
            </a:r>
            <a:b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 och samtalade med honom.</a:t>
            </a: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(Matt 17:2-3)</a:t>
            </a:r>
          </a:p>
          <a:p>
            <a:pPr marL="4840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 väg ner från berget befallde Jesus dem: "Berätta inte för någon </a:t>
            </a:r>
            <a:r>
              <a:rPr lang="sv-SE" sz="2400" strike="sngStrik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 ni sett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visionen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</a:t>
            </a:r>
            <a:r>
              <a:rPr lang="sv-SE" sz="24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horama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 förrän Människosonen har uppstått från de döda.”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(Matt 17:9)</a:t>
            </a:r>
          </a:p>
          <a:p>
            <a:pPr marL="5199063" indent="-358775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Apostlarna fick se </a:t>
            </a:r>
            <a:r>
              <a:rPr lang="sv-SE" sz="2400" i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en vision</a:t>
            </a: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 (”förhandsvisning”) av det kommande Gudsriket.</a:t>
            </a:r>
            <a:endParaRPr lang="sv-SE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Tidigare sa Jesus: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Några av dem som står här ska inte smaka döden förrän de fått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Människosonen komma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sitt rike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 dagar därefter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[dvs på den sjunde dagen = sabbat]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 Jesus med sig Petrus, Jakob och… Johannes och förde dem upp på ett högt berg.</a:t>
            </a:r>
            <a:endParaRPr lang="sv-SE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627063" indent="-358775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Apostlarna fick också </a:t>
            </a:r>
            <a:r>
              <a:rPr lang="sv-SE" sz="2400" i="1" u="sng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se</a:t>
            </a: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 Jesus i Gudsriket.</a:t>
            </a:r>
          </a:p>
          <a:p>
            <a:pPr marL="627063" indent="-358775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Det var sabbat som är den profetiska förebilden för Gudsriket.</a:t>
            </a:r>
          </a:p>
          <a:p>
            <a:pPr marL="627063" indent="-358775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Lukas har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åtta dagar efter de orden</a:t>
            </a: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 </a:t>
            </a:r>
            <a:r>
              <a:rPr lang="sv-SE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(Luk 9:28)</a:t>
            </a: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 eftersom det är skrivet till hedningar.</a:t>
            </a:r>
            <a:endParaRPr lang="sv-S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ED6B61-A585-40F3-85B6-12D3E0B70D2D}"/>
              </a:ext>
            </a:extLst>
          </p:cNvPr>
          <p:cNvSpPr/>
          <p:nvPr/>
        </p:nvSpPr>
        <p:spPr>
          <a:xfrm>
            <a:off x="9174964" y="5389209"/>
            <a:ext cx="1849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(Matt 16:28-17:1)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816737"/>
      </p:ext>
    </p:extLst>
  </p:cSld>
  <p:clrMapOvr>
    <a:masterClrMapping/>
  </p:clrMapOvr>
  <p:transition advTm="3333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Rövaren på korset </a:t>
            </a:r>
            <a:r>
              <a:rPr lang="sv-SE" sz="2400" dirty="0"/>
              <a:t>(Luk 23:42-43)</a:t>
            </a:r>
            <a:endParaRPr lang="sv-SE" dirty="0"/>
          </a:p>
        </p:txBody>
      </p:sp>
      <p:pic>
        <p:nvPicPr>
          <p:cNvPr id="13" name="Bildobjekt 12" descr="En bild som visar mark, byggnad, utomhus, vägg&#10;&#10;Automatiskt genererad beskrivning">
            <a:extLst>
              <a:ext uri="{FF2B5EF4-FFF2-40B4-BE49-F238E27FC236}">
                <a16:creationId xmlns:a16="http://schemas.microsoft.com/office/drawing/2014/main" id="{9103FB4C-D093-47C0-A2F0-F3820879F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/>
          <a:stretch/>
        </p:blipFill>
        <p:spPr>
          <a:xfrm>
            <a:off x="100458" y="776083"/>
            <a:ext cx="5072392" cy="448337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61FD3BC9-E51A-4CEB-9CCE-B20F62E05BBE}"/>
              </a:ext>
            </a:extLst>
          </p:cNvPr>
          <p:cNvSpPr/>
          <p:nvPr/>
        </p:nvSpPr>
        <p:spPr>
          <a:xfrm>
            <a:off x="5175800" y="1920284"/>
            <a:ext cx="6826092" cy="4693593"/>
          </a:xfrm>
          <a:prstGeom prst="rect">
            <a:avLst/>
          </a:prstGeom>
        </p:spPr>
        <p:txBody>
          <a:bodyPr wrap="square" lIns="216000" rIns="0">
            <a:spAutoFit/>
          </a:bodyPr>
          <a:lstStyle/>
          <a:p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Översättning 1: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"Jag säger dig sanningen: </a:t>
            </a:r>
            <a:r>
              <a:rPr lang="sv-SE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dag ska du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vara med mig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paradiset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600"/>
              </a:spcBef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Översättning 2: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"Jag säger dig sanningen </a:t>
            </a:r>
            <a:r>
              <a:rPr lang="sv-SE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dag: Du ska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vara med mig i paradiset.”</a:t>
            </a:r>
          </a:p>
          <a:p>
            <a:pPr>
              <a:spcBef>
                <a:spcPts val="1800"/>
              </a:spcBef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 uppståndne Jesus säger några dagar senare: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Rör mig inte, för jag har inte stigit upp till Fadern än.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(Joh 20:17)</a:t>
            </a:r>
          </a:p>
          <a:p>
            <a:pPr>
              <a:spcBef>
                <a:spcPts val="1800"/>
              </a:spcBef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Märk att rövaren frågar om ”ditt rike”, och Jesus svarar med ”paradiset” som bara används för: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Edens lustgård.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kommande gudsriket.</a:t>
            </a:r>
            <a:endParaRPr lang="sv-S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F80C4F1-7F39-4F20-B3DB-4ED5BD665E16}"/>
              </a:ext>
            </a:extLst>
          </p:cNvPr>
          <p:cNvSpPr/>
          <p:nvPr/>
        </p:nvSpPr>
        <p:spPr>
          <a:xfrm>
            <a:off x="100458" y="5013233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/>
              <a:t>www.LumoProject.com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2FB392BE-AB96-48BE-8535-4F38F093ECE0}"/>
              </a:ext>
            </a:extLst>
          </p:cNvPr>
          <p:cNvSpPr/>
          <p:nvPr/>
        </p:nvSpPr>
        <p:spPr>
          <a:xfrm>
            <a:off x="3235733" y="746990"/>
            <a:ext cx="4763488" cy="1038701"/>
          </a:xfrm>
          <a:prstGeom prst="wedgeEllipseCallout">
            <a:avLst>
              <a:gd name="adj1" fmla="val -43652"/>
              <a:gd name="adj2" fmla="val 1791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"Jesus, tänk på mig när du kommer till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ditt rike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</a:t>
            </a:r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75337"/>
      </p:ext>
    </p:extLst>
  </p:cSld>
  <p:clrMapOvr>
    <a:masterClrMapping/>
  </p:clrMapOvr>
  <p:transition advTm="1954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5BEBC69-7666-4FE1-9329-8508F2D64FE2}"/>
              </a:ext>
            </a:extLst>
          </p:cNvPr>
          <p:cNvSpPr/>
          <p:nvPr/>
        </p:nvSpPr>
        <p:spPr>
          <a:xfrm>
            <a:off x="1944260" y="3392609"/>
            <a:ext cx="8537542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>
                <a:solidFill>
                  <a:prstClr val="black"/>
                </a:solidFill>
              </a:rPr>
              <a:t>Skilj mellan </a:t>
            </a:r>
            <a:r>
              <a:rPr lang="sv-SE" sz="2400" i="1" u="sng" dirty="0">
                <a:solidFill>
                  <a:prstClr val="black"/>
                </a:solidFill>
              </a:rPr>
              <a:t>skyarna</a:t>
            </a:r>
            <a:r>
              <a:rPr lang="sv-SE" sz="2400" dirty="0">
                <a:solidFill>
                  <a:prstClr val="black"/>
                </a:solidFill>
              </a:rPr>
              <a:t> (där molnen finns) och </a:t>
            </a:r>
            <a:r>
              <a:rPr lang="sv-SE" sz="2400" i="1" u="sng" dirty="0">
                <a:solidFill>
                  <a:prstClr val="black"/>
                </a:solidFill>
              </a:rPr>
              <a:t>himlen</a:t>
            </a:r>
            <a:r>
              <a:rPr lang="sv-SE" sz="2400" dirty="0">
                <a:solidFill>
                  <a:prstClr val="black"/>
                </a:solidFill>
              </a:rPr>
              <a:t> (där Gud finns)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Himmelsfärder?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403B2DF-307A-496D-9BA1-8CCD010BBF4C}"/>
              </a:ext>
            </a:extLst>
          </p:cNvPr>
          <p:cNvSpPr/>
          <p:nvPr/>
        </p:nvSpPr>
        <p:spPr>
          <a:xfrm>
            <a:off x="1956670" y="723719"/>
            <a:ext cx="10075943" cy="2677656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Henoks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hela ålder blev alltså 365 år. Sedan Henok så hade </a:t>
            </a:r>
            <a:b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vandrat med Gud fann man honom inte mer, för Gud hade </a:t>
            </a:r>
            <a:b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hämtat honom.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 Mos 5:23-24)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Hebr 11:5: 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Genom tron blev Henok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hämtad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utan att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möta döden</a:t>
            </a: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b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Gud flyttade undan Henok till ett säkert ställe för att slippa bli dödad.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Att Henok faktiskt dog framgår av Hebr 11:13: 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 tron dog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alla dessa </a:t>
            </a:r>
            <a:b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i="1" u="sng" dirty="0">
                <a:ea typeface="Times New Roman" panose="02020603050405020304" pitchFamily="18" charset="0"/>
                <a:cs typeface="Calibri" panose="020F0502020204030204" pitchFamily="34" charset="0"/>
              </a:rPr>
              <a:t>[inklusive Henok]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utan att ha fått det som var utlovat.</a:t>
            </a: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BFE708F-AA4D-458D-BA91-A48F3A95401B}"/>
              </a:ext>
            </a:extLst>
          </p:cNvPr>
          <p:cNvSpPr/>
          <p:nvPr/>
        </p:nvSpPr>
        <p:spPr>
          <a:xfrm>
            <a:off x="395785" y="3977965"/>
            <a:ext cx="9908275" cy="2308324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En vagn av eld med hästar av eld kom… och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</a:t>
            </a:r>
            <a:r>
              <a:rPr lang="sv-SE" sz="2400" dirty="0">
                <a:solidFill>
                  <a:srgbClr val="C00000"/>
                </a:solidFill>
              </a:rPr>
              <a:t> for… upp </a:t>
            </a:r>
            <a:r>
              <a:rPr lang="sv-SE" sz="2400" i="1" u="sng" dirty="0">
                <a:solidFill>
                  <a:srgbClr val="C00000"/>
                </a:solidFill>
              </a:rPr>
              <a:t>till himlen</a:t>
            </a:r>
            <a:r>
              <a:rPr lang="sv-SE" sz="2400" dirty="0">
                <a:solidFill>
                  <a:srgbClr val="C00000"/>
                </a:solidFill>
              </a:rPr>
              <a:t>.</a:t>
            </a:r>
            <a:r>
              <a:rPr lang="sv-SE" sz="2400" dirty="0"/>
              <a:t> </a:t>
            </a:r>
            <a:r>
              <a:rPr lang="sv-SE" dirty="0"/>
              <a:t>(2 Kung 2:11)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Då kom profetlärjungarna… till Elisha och sade: ”Vet du att [Gud] ska ta din herre </a:t>
            </a:r>
            <a:r>
              <a:rPr lang="sv-SE" sz="2400" dirty="0"/>
              <a:t>[Elia] </a:t>
            </a:r>
            <a:r>
              <a:rPr lang="sv-SE" sz="2400" dirty="0">
                <a:solidFill>
                  <a:srgbClr val="C00000"/>
                </a:solidFill>
              </a:rPr>
              <a:t>ifrån dig i dag, upp </a:t>
            </a:r>
            <a:r>
              <a:rPr lang="sv-SE" sz="2400" i="1" u="sng" dirty="0">
                <a:solidFill>
                  <a:srgbClr val="C00000"/>
                </a:solidFill>
              </a:rPr>
              <a:t>över ditt huvud</a:t>
            </a:r>
            <a:r>
              <a:rPr lang="sv-SE" sz="2400" dirty="0">
                <a:solidFill>
                  <a:srgbClr val="C00000"/>
                </a:solidFill>
              </a:rPr>
              <a:t>?… Kanske har Herrens Ande lyft upp honom och </a:t>
            </a:r>
            <a:r>
              <a:rPr lang="sv-SE" sz="2400" i="1" u="sng" dirty="0">
                <a:solidFill>
                  <a:srgbClr val="C00000"/>
                </a:solidFill>
              </a:rPr>
              <a:t>kastat ner honom</a:t>
            </a:r>
            <a:r>
              <a:rPr lang="sv-SE" sz="2400" dirty="0">
                <a:solidFill>
                  <a:srgbClr val="C00000"/>
                </a:solidFill>
              </a:rPr>
              <a:t> på något berg eller i någon dal.” Då sände de i väg de femtio männen, och de </a:t>
            </a:r>
            <a:r>
              <a:rPr lang="sv-SE" sz="2400" i="1" u="sng" dirty="0">
                <a:solidFill>
                  <a:srgbClr val="C00000"/>
                </a:solidFill>
              </a:rPr>
              <a:t>sökte efter Elia</a:t>
            </a:r>
            <a:r>
              <a:rPr lang="sv-SE" sz="2400" dirty="0">
                <a:solidFill>
                  <a:srgbClr val="C00000"/>
                </a:solidFill>
              </a:rPr>
              <a:t>. </a:t>
            </a:r>
            <a:r>
              <a:rPr lang="sv-SE" dirty="0"/>
              <a:t>(2 Kung 2:3-17)</a:t>
            </a:r>
            <a:endParaRPr lang="sv-SE" sz="24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sv-SE" sz="2400" dirty="0"/>
              <a:t>14 år senare: </a:t>
            </a:r>
            <a:r>
              <a:rPr lang="sv-SE" sz="2400" dirty="0">
                <a:solidFill>
                  <a:srgbClr val="C00000"/>
                </a:solidFill>
              </a:rPr>
              <a:t>Det kom ett brev till [Joram] från profeten Elia…</a:t>
            </a:r>
            <a:r>
              <a:rPr lang="sv-SE" dirty="0"/>
              <a:t> (2 Krön 21:12)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0AD2F96-E5AB-4387-94A7-0416CCD2AAEA}"/>
              </a:ext>
            </a:extLst>
          </p:cNvPr>
          <p:cNvSpPr/>
          <p:nvPr/>
        </p:nvSpPr>
        <p:spPr>
          <a:xfrm>
            <a:off x="0" y="6401683"/>
            <a:ext cx="12192000" cy="46741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16000" anchor="ctr">
            <a:no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Ingen har stigit upp till himlen utom den som kom ner från himlen, Människosonen.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(Joh 3:13)</a:t>
            </a:r>
            <a:endParaRPr lang="sv-SE" sz="2400" dirty="0">
              <a:solidFill>
                <a:prstClr val="black"/>
              </a:solidFill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7E78949-893E-4C69-8D86-64C425EDAEDE}"/>
              </a:ext>
            </a:extLst>
          </p:cNvPr>
          <p:cNvGrpSpPr/>
          <p:nvPr/>
        </p:nvGrpSpPr>
        <p:grpSpPr>
          <a:xfrm>
            <a:off x="10235331" y="3392609"/>
            <a:ext cx="1956669" cy="3009074"/>
            <a:chOff x="10235331" y="3302171"/>
            <a:chExt cx="1956669" cy="3009074"/>
          </a:xfrm>
        </p:grpSpPr>
        <p:pic>
          <p:nvPicPr>
            <p:cNvPr id="13" name="Bildobjekt 12" descr="En bild som visar foto&#10;&#10;Automatiskt genererad beskrivning">
              <a:extLst>
                <a:ext uri="{FF2B5EF4-FFF2-40B4-BE49-F238E27FC236}">
                  <a16:creationId xmlns:a16="http://schemas.microsoft.com/office/drawing/2014/main" id="{3AB8DC24-678E-4673-8ACB-B672E25A0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 trans="55000" pencilSize="6"/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6" t="1714" r="1316" b="1815"/>
            <a:stretch/>
          </p:blipFill>
          <p:spPr>
            <a:xfrm>
              <a:off x="10235331" y="3302171"/>
              <a:ext cx="1956669" cy="3009074"/>
            </a:xfrm>
            <a:prstGeom prst="rect">
              <a:avLst/>
            </a:prstGeom>
          </p:spPr>
        </p:pic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78893F98-EC36-4F92-B407-28B7C68A0158}"/>
                </a:ext>
              </a:extLst>
            </p:cNvPr>
            <p:cNvSpPr/>
            <p:nvPr/>
          </p:nvSpPr>
          <p:spPr>
            <a:xfrm>
              <a:off x="10310291" y="3343639"/>
              <a:ext cx="45365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Elia</a:t>
              </a:r>
              <a:endPara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7FE8DB1B-4FB1-4160-995B-2A04AAD6055D}"/>
              </a:ext>
            </a:extLst>
          </p:cNvPr>
          <p:cNvGrpSpPr/>
          <p:nvPr/>
        </p:nvGrpSpPr>
        <p:grpSpPr>
          <a:xfrm>
            <a:off x="0" y="845199"/>
            <a:ext cx="1956670" cy="3009075"/>
            <a:chOff x="0" y="637700"/>
            <a:chExt cx="1956670" cy="3009075"/>
          </a:xfrm>
        </p:grpSpPr>
        <p:pic>
          <p:nvPicPr>
            <p:cNvPr id="11" name="Bildobjekt 10" descr="En bild som visar text, bok&#10;&#10;Automatiskt genererad beskrivning">
              <a:extLst>
                <a:ext uri="{FF2B5EF4-FFF2-40B4-BE49-F238E27FC236}">
                  <a16:creationId xmlns:a16="http://schemas.microsoft.com/office/drawing/2014/main" id="{6A5AFD13-C9D3-417C-8B82-A81617BA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 trans="15000" pencilSize="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7700"/>
              <a:ext cx="1956670" cy="3009075"/>
            </a:xfrm>
            <a:prstGeom prst="rect">
              <a:avLst/>
            </a:prstGeom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ADF1CEE-8A8D-4D87-93A2-34D8B9E4304A}"/>
                </a:ext>
              </a:extLst>
            </p:cNvPr>
            <p:cNvSpPr/>
            <p:nvPr/>
          </p:nvSpPr>
          <p:spPr>
            <a:xfrm>
              <a:off x="1060603" y="3269869"/>
              <a:ext cx="82715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Henok</a:t>
              </a:r>
              <a:endParaRPr 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Pratbubbla: rektangel 3">
            <a:extLst>
              <a:ext uri="{FF2B5EF4-FFF2-40B4-BE49-F238E27FC236}">
                <a16:creationId xmlns:a16="http://schemas.microsoft.com/office/drawing/2014/main" id="{755D2D1B-ADF9-490A-A90C-782D7018659B}"/>
              </a:ext>
            </a:extLst>
          </p:cNvPr>
          <p:cNvSpPr/>
          <p:nvPr/>
        </p:nvSpPr>
        <p:spPr>
          <a:xfrm>
            <a:off x="234062" y="1088075"/>
            <a:ext cx="9036424" cy="2876136"/>
          </a:xfrm>
          <a:prstGeom prst="wedgeRectCallout">
            <a:avLst>
              <a:gd name="adj1" fmla="val -41039"/>
              <a:gd name="adj2" fmla="val 11789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80000" tIns="144000" rIns="180000" bIns="144000">
            <a:spAutoFit/>
          </a:bodyPr>
          <a:lstStyle/>
          <a:p>
            <a:r>
              <a:rPr lang="sv-SE" sz="2400" dirty="0">
                <a:solidFill>
                  <a:srgbClr val="211D1E"/>
                </a:solidFill>
                <a:latin typeface="Calibri" panose="020F0502020204030204" pitchFamily="34" charset="0"/>
              </a:rPr>
              <a:t>Elias himmelsfärd var snart efter israelkungen Ahasjas död (2 Kung 1:17-2:18) som var i judakungen Joshafats 18:e regeringsår (2 Kung 3:1). Joshafat regerade i 25 år (1 Kung 22:42), det vill säga 8 år efter himmelsfärden. Han efterträddes av Joram (1 Kung 22:51) som regerade i 8 år (2 Kung 8:17). Joram fick Elias brev 2 år innan sin död (2 Krön 21:12,19), det vill säga då han regerat i 6 år. Tiden mellan himmelsfärden och brevet blir därför 8+6=14 år.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256508"/>
      </p:ext>
    </p:extLst>
  </p:cSld>
  <p:clrMapOvr>
    <a:masterClrMapping/>
  </p:clrMapOvr>
  <p:transition advTm="3816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uiExpand="1" build="p"/>
      <p:bldP spid="8" grpId="0" uiExpand="1" build="p"/>
      <p:bldP spid="10" grpId="0" uiExpand="1" build="p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&#10;&#10;Automatiskt genererad beskrivning">
            <a:extLst>
              <a:ext uri="{FF2B5EF4-FFF2-40B4-BE49-F238E27FC236}">
                <a16:creationId xmlns:a16="http://schemas.microsoft.com/office/drawing/2014/main" id="{4D44D4F0-D844-4D1E-83D6-8074E8293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27673" r="10629" b="10692"/>
          <a:stretch/>
        </p:blipFill>
        <p:spPr>
          <a:xfrm>
            <a:off x="6786282" y="3719589"/>
            <a:ext cx="4993341" cy="3104998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93E0B3B7-0C37-44E1-93C0-34969B41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Martyrernas själar talar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561BF9-0752-4863-9490-879EFE92842A}"/>
              </a:ext>
            </a:extLst>
          </p:cNvPr>
          <p:cNvSpPr/>
          <p:nvPr/>
        </p:nvSpPr>
        <p:spPr>
          <a:xfrm>
            <a:off x="0" y="799612"/>
            <a:ext cx="11949953" cy="5878532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När Lammet bröt det femte sigillet, såg jag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under altaret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sz="2400" b="1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själarna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av dem </a:t>
            </a:r>
            <a:b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som hade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blivit slaktade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för Guds ord </a:t>
            </a: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[martyrer]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De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ropade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med stark röst: </a:t>
            </a:r>
            <a:b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”…Hur länge ska det dröja innan du dömer jordens invånare och straffar dem </a:t>
            </a:r>
            <a:b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för vårt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blod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?" </a:t>
            </a:r>
            <a:r>
              <a:rPr lang="sv-SE" dirty="0">
                <a:ea typeface="Times New Roman" panose="02020603050405020304" pitchFamily="18" charset="0"/>
                <a:cs typeface="Calibri" panose="020F0502020204030204" pitchFamily="34" charset="0"/>
              </a:rPr>
              <a:t>(Upp 6:9-10)</a:t>
            </a:r>
          </a:p>
          <a:p>
            <a:pPr marL="447675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Den första martyren var Abel: </a:t>
            </a:r>
            <a:r>
              <a:rPr lang="sv-SE" sz="2400" dirty="0">
                <a:solidFill>
                  <a:srgbClr val="C00000"/>
                </a:solidFill>
              </a:rPr>
              <a:t>Kain överföll sin bror </a:t>
            </a:r>
            <a:r>
              <a:rPr lang="sv-SE" sz="2400" dirty="0"/>
              <a:t>[Abel]</a:t>
            </a:r>
            <a:r>
              <a:rPr lang="sv-SE" sz="2400" dirty="0">
                <a:solidFill>
                  <a:srgbClr val="C00000"/>
                </a:solidFill>
              </a:rPr>
              <a:t> och dödade honom… Då sade Herren: ”Vad har du gjort? Hör, din brors </a:t>
            </a:r>
            <a:r>
              <a:rPr lang="sv-SE" sz="2400" b="1" i="1" u="sng" dirty="0">
                <a:solidFill>
                  <a:srgbClr val="C00000"/>
                </a:solidFill>
              </a:rPr>
              <a:t>blod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i="1" u="sng" dirty="0">
                <a:solidFill>
                  <a:srgbClr val="C00000"/>
                </a:solidFill>
              </a:rPr>
              <a:t>ropar</a:t>
            </a:r>
            <a:r>
              <a:rPr lang="sv-SE" sz="2400" dirty="0">
                <a:solidFill>
                  <a:srgbClr val="C00000"/>
                </a:solidFill>
              </a:rPr>
              <a:t> till mig från marken! </a:t>
            </a:r>
            <a:r>
              <a:rPr lang="sv-SE" dirty="0"/>
              <a:t>(1 Mos 4:8-10)</a:t>
            </a:r>
          </a:p>
          <a:p>
            <a:pPr marL="447675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b="1" i="1" u="sng" dirty="0"/>
              <a:t>Själar</a:t>
            </a:r>
            <a:r>
              <a:rPr lang="sv-SE" sz="2400" dirty="0"/>
              <a:t> som ropar (Upp) är detsamma som </a:t>
            </a:r>
            <a:r>
              <a:rPr lang="sv-SE" sz="2400" b="1" i="1" u="sng" dirty="0"/>
              <a:t>blod</a:t>
            </a:r>
            <a:r>
              <a:rPr lang="sv-SE" sz="2400" dirty="0"/>
              <a:t> som ropar (1 Mos) eftersom </a:t>
            </a:r>
            <a:r>
              <a:rPr lang="sv-SE" sz="2400" dirty="0">
                <a:solidFill>
                  <a:srgbClr val="C00000"/>
                </a:solidFill>
              </a:rPr>
              <a:t>kroppens själ [</a:t>
            </a:r>
            <a:r>
              <a:rPr lang="sv-SE" sz="2400" i="1" dirty="0">
                <a:solidFill>
                  <a:srgbClr val="C00000"/>
                </a:solidFill>
              </a:rPr>
              <a:t>nefesh</a:t>
            </a:r>
            <a:r>
              <a:rPr lang="sv-SE" sz="2400" dirty="0">
                <a:solidFill>
                  <a:srgbClr val="C00000"/>
                </a:solidFill>
              </a:rPr>
              <a:t>] är i blodet. </a:t>
            </a:r>
            <a:r>
              <a:rPr lang="sv-SE" dirty="0"/>
              <a:t>(3 Mos 17:11, ”liv” i SFB)</a:t>
            </a:r>
          </a:p>
          <a:p>
            <a:pPr marL="447675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Ropandet från blod måste vara en metafor </a:t>
            </a:r>
            <a:br>
              <a:rPr lang="sv-SE" sz="2400" dirty="0"/>
            </a:br>
            <a:r>
              <a:rPr lang="sv-SE" sz="2400" dirty="0">
                <a:sym typeface="Wingdings" panose="05000000000000000000" pitchFamily="2" charset="2"/>
              </a:rPr>
              <a:t></a:t>
            </a:r>
            <a:r>
              <a:rPr lang="sv-SE" sz="2400" dirty="0"/>
              <a:t> Ropande från själar är en metafor.</a:t>
            </a:r>
          </a:p>
          <a:p>
            <a:pPr marL="447675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Själarna ropar från ”under altaret”</a:t>
            </a:r>
            <a:br>
              <a:rPr lang="sv-SE" sz="2400" dirty="0"/>
            </a:br>
            <a:r>
              <a:rPr lang="sv-SE" sz="2400" dirty="0">
                <a:sym typeface="Wingdings" panose="05000000000000000000" pitchFamily="2" charset="2"/>
              </a:rPr>
              <a:t></a:t>
            </a:r>
            <a:r>
              <a:rPr lang="sv-SE" sz="2400" dirty="0"/>
              <a:t> Under GT rann offerdjurens blod under </a:t>
            </a:r>
            <a:br>
              <a:rPr lang="sv-SE" sz="2400" dirty="0"/>
            </a:br>
            <a:r>
              <a:rPr lang="sv-SE" sz="2400" dirty="0"/>
              <a:t>altaret, och nu rinner martyrernas blod här. </a:t>
            </a:r>
            <a:br>
              <a:rPr lang="sv-SE" sz="2400" dirty="0"/>
            </a:br>
            <a:r>
              <a:rPr lang="sv-SE" sz="2400" dirty="0"/>
              <a:t>De har ju också ”blivit slaktade”.</a:t>
            </a:r>
            <a:endParaRPr lang="sv-SE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375254"/>
      </p:ext>
    </p:extLst>
  </p:cSld>
  <p:clrMapOvr>
    <a:masterClrMapping/>
  </p:clrMapOvr>
  <p:transition advTm="2814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bibelställen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88B43EC-D174-435F-8B14-0AC8081CA594}"/>
              </a:ext>
            </a:extLst>
          </p:cNvPr>
          <p:cNvSpPr txBox="1"/>
          <p:nvPr/>
        </p:nvSpPr>
        <p:spPr>
          <a:xfrm>
            <a:off x="0" y="1180970"/>
            <a:ext cx="12049246" cy="5447645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v-SE" sz="2400" dirty="0">
                <a:solidFill>
                  <a:srgbClr val="C00000"/>
                </a:solidFill>
              </a:rPr>
              <a:t>I Anden gick [Jesus] och förkunnade sin seger för </a:t>
            </a:r>
            <a:r>
              <a:rPr lang="sv-SE" sz="2400" i="1" u="sng" dirty="0">
                <a:solidFill>
                  <a:srgbClr val="C00000"/>
                </a:solidFill>
              </a:rPr>
              <a:t>andarna i fängelset</a:t>
            </a:r>
            <a:r>
              <a:rPr lang="sv-SE" sz="2400" dirty="0">
                <a:solidFill>
                  <a:srgbClr val="C00000"/>
                </a:solidFill>
              </a:rPr>
              <a:t>.</a:t>
            </a:r>
            <a:r>
              <a:rPr lang="sv-SE" sz="2400" dirty="0"/>
              <a:t> </a:t>
            </a:r>
            <a:r>
              <a:rPr lang="sv-SE" dirty="0"/>
              <a:t>(1 Pet 3:19)</a:t>
            </a:r>
            <a:br>
              <a:rPr lang="sv-SE" dirty="0"/>
            </a:br>
            <a:r>
              <a:rPr lang="sv-SE" sz="2400" dirty="0">
                <a:sym typeface="Wingdings" panose="05000000000000000000" pitchFamily="2" charset="2"/>
              </a:rPr>
              <a:t></a:t>
            </a:r>
            <a:r>
              <a:rPr lang="sv-SE" sz="2400" dirty="0"/>
              <a:t> Efter uppståndelsen proklamerar Jesus sin seger för fallna änglar: </a:t>
            </a:r>
            <a:r>
              <a:rPr lang="sv-SE" sz="2400" dirty="0">
                <a:solidFill>
                  <a:srgbClr val="C00000"/>
                </a:solidFill>
              </a:rPr>
              <a:t>De änglar som…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övergav sin rätta hemvist, dem håller [Herren] i förvar i mörker med eviga bojor till den stora dagens dom.</a:t>
            </a:r>
            <a:r>
              <a:rPr lang="sv-SE" dirty="0"/>
              <a:t> (Jud 1:6)</a:t>
            </a:r>
            <a:endParaRPr lang="sv-SE" sz="2400" dirty="0"/>
          </a:p>
          <a:p>
            <a:pPr>
              <a:spcBef>
                <a:spcPts val="1800"/>
              </a:spcBef>
            </a:pPr>
            <a:r>
              <a:rPr lang="sv-SE" sz="2400" dirty="0">
                <a:solidFill>
                  <a:srgbClr val="C00000"/>
                </a:solidFill>
              </a:rPr>
              <a:t>Gud har sagt: Jag är Abrahams Gud... Han är inte de dödas Gud, utan de levandes.</a:t>
            </a:r>
            <a:r>
              <a:rPr lang="sv-SE" sz="2400" dirty="0"/>
              <a:t> </a:t>
            </a:r>
            <a:r>
              <a:rPr lang="sv-SE" dirty="0"/>
              <a:t>(Matt 22:31)</a:t>
            </a:r>
            <a:br>
              <a:rPr lang="sv-SE" sz="2400" dirty="0"/>
            </a:br>
            <a:r>
              <a:rPr lang="sv-SE" sz="2400" dirty="0">
                <a:sym typeface="Wingdings" panose="05000000000000000000" pitchFamily="2" charset="2"/>
              </a:rPr>
              <a:t></a:t>
            </a:r>
            <a:r>
              <a:rPr lang="sv-SE" sz="2400" dirty="0"/>
              <a:t> ”De levande” är en kategori människor, troende som Gud betraktar som levande.</a:t>
            </a:r>
          </a:p>
          <a:p>
            <a:pPr>
              <a:spcBef>
                <a:spcPts val="1800"/>
              </a:spcBef>
            </a:pPr>
            <a:r>
              <a:rPr lang="sv-SE" sz="2400" dirty="0">
                <a:solidFill>
                  <a:srgbClr val="C00000"/>
                </a:solidFill>
              </a:rPr>
              <a:t>Det finns både himmelska kroppar och jordiska kroppar.</a:t>
            </a:r>
            <a:r>
              <a:rPr lang="sv-SE" sz="2400" dirty="0"/>
              <a:t> </a:t>
            </a:r>
            <a:r>
              <a:rPr lang="sv-SE" dirty="0"/>
              <a:t>(1 Kor 15:40)</a:t>
            </a:r>
            <a:br>
              <a:rPr lang="sv-SE" sz="2400" dirty="0"/>
            </a:br>
            <a:r>
              <a:rPr lang="sv-SE" sz="2400" dirty="0">
                <a:sym typeface="Wingdings" panose="05000000000000000000" pitchFamily="2" charset="2"/>
              </a:rPr>
              <a:t></a:t>
            </a:r>
            <a:r>
              <a:rPr lang="sv-SE" sz="2400" dirty="0"/>
              <a:t> En </a:t>
            </a:r>
            <a:r>
              <a:rPr lang="sv-SE" sz="2400" i="1" dirty="0"/>
              <a:t>himmelsk kropp</a:t>
            </a:r>
            <a:r>
              <a:rPr lang="sv-SE" sz="2400" dirty="0"/>
              <a:t> är en </a:t>
            </a:r>
            <a:r>
              <a:rPr lang="sv-SE" sz="2400" i="1" dirty="0"/>
              <a:t>jordisk kropp</a:t>
            </a:r>
            <a:r>
              <a:rPr lang="sv-SE" sz="2400" dirty="0"/>
              <a:t> som blivit förvandlad av Guds Ande.</a:t>
            </a:r>
          </a:p>
          <a:p>
            <a:pPr>
              <a:spcBef>
                <a:spcPts val="1800"/>
              </a:spcBef>
            </a:pPr>
            <a:r>
              <a:rPr lang="sv-SE" sz="2400" dirty="0">
                <a:solidFill>
                  <a:srgbClr val="C00000"/>
                </a:solidFill>
              </a:rPr>
              <a:t>Vi… skulle hellre flytta bort från </a:t>
            </a:r>
            <a:r>
              <a:rPr lang="sv-SE" sz="2400" i="1" u="sng" dirty="0">
                <a:solidFill>
                  <a:srgbClr val="C00000"/>
                </a:solidFill>
              </a:rPr>
              <a:t>kroppen</a:t>
            </a:r>
            <a:r>
              <a:rPr lang="sv-SE" sz="2400" dirty="0">
                <a:solidFill>
                  <a:srgbClr val="C00000"/>
                </a:solidFill>
              </a:rPr>
              <a:t> och vara hemma hos Herren.</a:t>
            </a:r>
            <a:r>
              <a:rPr lang="sv-SE" sz="2400" dirty="0"/>
              <a:t> </a:t>
            </a:r>
            <a:r>
              <a:rPr lang="sv-SE" dirty="0"/>
              <a:t>(2 Kor 5:8)</a:t>
            </a:r>
            <a:br>
              <a:rPr lang="sv-SE" sz="2400" dirty="0"/>
            </a:br>
            <a:r>
              <a:rPr lang="sv-SE" sz="2400" dirty="0">
                <a:sym typeface="Wingdings" panose="05000000000000000000" pitchFamily="2" charset="2"/>
              </a:rPr>
              <a:t></a:t>
            </a:r>
            <a:r>
              <a:rPr lang="sv-SE" sz="2400" dirty="0"/>
              <a:t> Sammanhanget är uppståndelsen, inte döden. ”Kroppen” är Jesu kropp, dvs församlingen.</a:t>
            </a:r>
          </a:p>
          <a:p>
            <a:pPr>
              <a:spcBef>
                <a:spcPts val="1800"/>
              </a:spcBef>
            </a:pPr>
            <a:r>
              <a:rPr lang="sv-SE" sz="2400" dirty="0">
                <a:solidFill>
                  <a:srgbClr val="C00000"/>
                </a:solidFill>
              </a:rPr>
              <a:t>Jag vet en man i Kristus som för fjorton år sedan blev uppryckt ända till tredje himlen.</a:t>
            </a:r>
            <a:r>
              <a:rPr lang="sv-SE" sz="2400" dirty="0"/>
              <a:t> </a:t>
            </a:r>
            <a:r>
              <a:rPr lang="sv-SE" dirty="0"/>
              <a:t>(2 Kor 12:2)</a:t>
            </a:r>
            <a:br>
              <a:rPr lang="sv-SE" dirty="0"/>
            </a:br>
            <a:r>
              <a:rPr lang="sv-SE" sz="2400" dirty="0">
                <a:sym typeface="Wingdings" panose="05000000000000000000" pitchFamily="2" charset="2"/>
              </a:rPr>
              <a:t></a:t>
            </a:r>
            <a:r>
              <a:rPr lang="sv-SE" sz="2400" dirty="0"/>
              <a:t> I versen före talar Paulus om ”syner och uppenbarelser från Herren”.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78446"/>
      </p:ext>
    </p:extLst>
  </p:cSld>
  <p:clrMapOvr>
    <a:masterClrMapping/>
  </p:clrMapOvr>
  <p:transition advTm="320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B7B8EA4-2B85-4CFD-9D08-52117D60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Plåga i evigheters evigheter?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7A42622-8D84-4583-8223-8AB0C021E23C}"/>
              </a:ext>
            </a:extLst>
          </p:cNvPr>
          <p:cNvSpPr/>
          <p:nvPr/>
        </p:nvSpPr>
        <p:spPr>
          <a:xfrm>
            <a:off x="0" y="764685"/>
            <a:ext cx="12192000" cy="6004208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lnSpc>
                <a:spcPts val="2500"/>
              </a:lnSpc>
            </a:pPr>
            <a:r>
              <a:rPr lang="sv-SE" sz="2200" b="1"/>
              <a:t>1a) </a:t>
            </a:r>
            <a:r>
              <a:rPr lang="sv-SE" sz="2200" i="1" u="sng">
                <a:solidFill>
                  <a:srgbClr val="C00000"/>
                </a:solidFill>
              </a:rPr>
              <a:t>Om</a:t>
            </a:r>
            <a:r>
              <a:rPr lang="sv-SE" sz="2200">
                <a:solidFill>
                  <a:srgbClr val="C00000"/>
                </a:solidFill>
              </a:rPr>
              <a:t> någon tillber vilddjuret och dess bild och tar emot märket på sin panna eller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hand, </a:t>
            </a:r>
            <a:r>
              <a:rPr lang="sv-SE" sz="2200" b="1"/>
              <a:t>1b)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då</a:t>
            </a:r>
            <a:r>
              <a:rPr lang="sv-SE" sz="2200">
                <a:solidFill>
                  <a:srgbClr val="C00000"/>
                </a:solidFill>
              </a:rPr>
              <a:t> ska han själv få dricka av Guds vredes vin som oblandat hälls i Guds </a:t>
            </a:r>
            <a:r>
              <a:rPr lang="sv-SE" sz="2200" i="1" u="sng">
                <a:solidFill>
                  <a:srgbClr val="C00000"/>
                </a:solidFill>
              </a:rPr>
              <a:t>vredes </a:t>
            </a:r>
            <a:br>
              <a:rPr lang="sv-SE" sz="2200" i="1" u="sng">
                <a:solidFill>
                  <a:srgbClr val="C00000"/>
                </a:solidFill>
              </a:rPr>
            </a:br>
            <a:r>
              <a:rPr lang="sv-SE" sz="2200" i="1" u="sng">
                <a:solidFill>
                  <a:srgbClr val="C00000"/>
                </a:solidFill>
              </a:rPr>
              <a:t>bägare</a:t>
            </a:r>
            <a:r>
              <a:rPr lang="sv-SE" sz="2200">
                <a:solidFill>
                  <a:srgbClr val="C00000"/>
                </a:solidFill>
              </a:rPr>
              <a:t>. Han ska plågas i eld och svavel </a:t>
            </a:r>
            <a:r>
              <a:rPr lang="sv-SE" sz="2200" b="1"/>
              <a:t>3a)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inför</a:t>
            </a:r>
            <a:r>
              <a:rPr lang="sv-SE" sz="2200">
                <a:solidFill>
                  <a:srgbClr val="C00000"/>
                </a:solidFill>
              </a:rPr>
              <a:t> de heliga änglarna och </a:t>
            </a:r>
            <a:r>
              <a:rPr lang="sv-SE" sz="2200" b="1"/>
              <a:t>3b)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inför</a:t>
            </a:r>
            <a:r>
              <a:rPr lang="sv-SE" sz="2200">
                <a:solidFill>
                  <a:srgbClr val="C00000"/>
                </a:solidFill>
              </a:rPr>
              <a:t> Lammet.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 b="1"/>
              <a:t>4)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Röken</a:t>
            </a:r>
            <a:r>
              <a:rPr lang="sv-SE" sz="2200">
                <a:solidFill>
                  <a:srgbClr val="C00000"/>
                </a:solidFill>
              </a:rPr>
              <a:t> från deras plåga stiger i </a:t>
            </a:r>
            <a:r>
              <a:rPr lang="sv-SE" sz="2200" b="1"/>
              <a:t>5)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evigheters evighet</a:t>
            </a:r>
            <a:r>
              <a:rPr lang="sv-SE" sz="2200">
                <a:solidFill>
                  <a:srgbClr val="C00000"/>
                </a:solidFill>
              </a:rPr>
              <a:t>. De </a:t>
            </a:r>
            <a:r>
              <a:rPr lang="sv-SE" sz="2200" b="1"/>
              <a:t>2a)</a:t>
            </a:r>
            <a:r>
              <a:rPr lang="sv-SE" sz="2200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har</a:t>
            </a:r>
            <a:r>
              <a:rPr lang="sv-SE" sz="2200">
                <a:solidFill>
                  <a:srgbClr val="C00000"/>
                </a:solidFill>
              </a:rPr>
              <a:t> ingen ro vare sig dag eller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natt, de som </a:t>
            </a:r>
            <a:r>
              <a:rPr lang="sv-SE" sz="2200" b="1"/>
              <a:t>2b)</a:t>
            </a:r>
            <a:r>
              <a:rPr lang="sv-SE" sz="2200" b="1">
                <a:solidFill>
                  <a:srgbClr val="C00000"/>
                </a:solidFill>
              </a:rPr>
              <a:t> </a:t>
            </a:r>
            <a:r>
              <a:rPr lang="sv-SE" sz="2200" i="1" u="sng">
                <a:solidFill>
                  <a:srgbClr val="C00000"/>
                </a:solidFill>
              </a:rPr>
              <a:t>tillber</a:t>
            </a:r>
            <a:r>
              <a:rPr lang="sv-SE" sz="2200">
                <a:solidFill>
                  <a:srgbClr val="C00000"/>
                </a:solidFill>
              </a:rPr>
              <a:t> vilddjuret och dess bild och som tar emot märket med dess namn.</a:t>
            </a:r>
            <a:r>
              <a:rPr lang="sv-SE" sz="2200"/>
              <a:t> </a:t>
            </a:r>
            <a:r>
              <a:rPr lang="sv-SE"/>
              <a:t>(Upp 14:9-11)</a:t>
            </a:r>
            <a:endParaRPr lang="sv-SE" sz="2200"/>
          </a:p>
          <a:p>
            <a:pPr marL="358775" indent="-358775">
              <a:lnSpc>
                <a:spcPts val="2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v-SE" sz="2200"/>
              <a:t>Det handlar bara om dem som tillber vilddjuret och tar hans märke.</a:t>
            </a:r>
          </a:p>
          <a:p>
            <a:pPr marL="358775" indent="-358775">
              <a:lnSpc>
                <a:spcPts val="2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v-SE" sz="2200"/>
              <a:t>De som </a:t>
            </a:r>
            <a:r>
              <a:rPr lang="sv-SE" sz="2200" i="1" u="sng"/>
              <a:t>tillber</a:t>
            </a:r>
            <a:r>
              <a:rPr lang="sv-SE" sz="2200"/>
              <a:t> (presens) </a:t>
            </a:r>
            <a:r>
              <a:rPr lang="sv-SE" sz="2200" i="1" u="sng"/>
              <a:t>har</a:t>
            </a:r>
            <a:r>
              <a:rPr lang="sv-SE" sz="2200"/>
              <a:t> (presens) ingen ro. </a:t>
            </a:r>
            <a:r>
              <a:rPr lang="sv-SE" sz="2200">
                <a:sym typeface="Wingdings" panose="05000000000000000000" pitchFamily="2" charset="2"/>
              </a:rPr>
              <a:t> Plågan och tillbedjan är samtidiga  Vi är i vedermödans andra halva (jämför vredesskålarna).</a:t>
            </a:r>
          </a:p>
          <a:p>
            <a:pPr marL="358775" indent="-358775">
              <a:lnSpc>
                <a:spcPts val="2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v-SE" sz="2200">
                <a:sym typeface="Wingdings" panose="05000000000000000000" pitchFamily="2" charset="2"/>
              </a:rPr>
              <a:t>Plågan sker </a:t>
            </a:r>
            <a:r>
              <a:rPr lang="sv-SE" sz="2200" i="1" u="sng">
                <a:sym typeface="Wingdings" panose="05000000000000000000" pitchFamily="2" charset="2"/>
              </a:rPr>
              <a:t>inför</a:t>
            </a:r>
            <a:r>
              <a:rPr lang="sv-SE" sz="2200">
                <a:sym typeface="Wingdings" panose="05000000000000000000" pitchFamily="2" charset="2"/>
              </a:rPr>
              <a:t> änglarna och Lammet.  Inget helvete.</a:t>
            </a:r>
          </a:p>
          <a:p>
            <a:pPr marL="358775" indent="-358775">
              <a:lnSpc>
                <a:spcPts val="2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v-SE" sz="2200"/>
              <a:t>Det är inte plågan som är evig, utan </a:t>
            </a:r>
            <a:r>
              <a:rPr lang="sv-SE" sz="2200" i="1" u="sng"/>
              <a:t>röken</a:t>
            </a:r>
            <a:r>
              <a:rPr lang="sv-SE" sz="2200"/>
              <a:t> från plågan. </a:t>
            </a:r>
            <a:r>
              <a:rPr lang="sv-SE" sz="2200">
                <a:sym typeface="Wingdings" panose="05000000000000000000" pitchFamily="2" charset="2"/>
              </a:rPr>
              <a:t> Det finns ingen återvändo längre:</a:t>
            </a:r>
          </a:p>
          <a:p>
            <a:pPr marL="627063" lvl="1" indent="-26828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200"/>
              <a:t>Sodom och Gomorra fick också </a:t>
            </a:r>
            <a:r>
              <a:rPr lang="sv-SE" sz="2200">
                <a:solidFill>
                  <a:srgbClr val="C00000"/>
                </a:solidFill>
              </a:rPr>
              <a:t>sitt straff i </a:t>
            </a:r>
            <a:r>
              <a:rPr lang="sv-SE" sz="2200" i="1" u="sng">
                <a:solidFill>
                  <a:srgbClr val="C00000"/>
                </a:solidFill>
              </a:rPr>
              <a:t>evig</a:t>
            </a:r>
            <a:r>
              <a:rPr lang="sv-SE" sz="2200">
                <a:solidFill>
                  <a:srgbClr val="C00000"/>
                </a:solidFill>
              </a:rPr>
              <a:t> eld</a:t>
            </a:r>
            <a:r>
              <a:rPr lang="sv-SE" sz="2200"/>
              <a:t> </a:t>
            </a:r>
            <a:r>
              <a:rPr lang="sv-SE"/>
              <a:t>(Jud 1:7)</a:t>
            </a:r>
            <a:r>
              <a:rPr lang="sv-SE" sz="2200"/>
              <a:t>.</a:t>
            </a:r>
          </a:p>
          <a:p>
            <a:pPr marL="627063" lvl="1" indent="-26828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200"/>
              <a:t>Röken från Babylon stiger också i </a:t>
            </a:r>
            <a:r>
              <a:rPr lang="sv-SE" sz="2200">
                <a:solidFill>
                  <a:srgbClr val="C00000"/>
                </a:solidFill>
              </a:rPr>
              <a:t>evigheters evighet </a:t>
            </a:r>
            <a:r>
              <a:rPr lang="sv-SE"/>
              <a:t>(Upp 19:3) </a:t>
            </a:r>
            <a:r>
              <a:rPr lang="sv-SE" sz="2200"/>
              <a:t>trots att staden faller </a:t>
            </a:r>
            <a:r>
              <a:rPr lang="sv-SE" sz="2200">
                <a:solidFill>
                  <a:srgbClr val="C00000"/>
                </a:solidFill>
              </a:rPr>
              <a:t>på en enda timme</a:t>
            </a:r>
            <a:r>
              <a:rPr lang="sv-SE" sz="2200"/>
              <a:t> </a:t>
            </a:r>
            <a:r>
              <a:rPr lang="sv-SE"/>
              <a:t>(Upp 18:19) </a:t>
            </a:r>
            <a:r>
              <a:rPr lang="sv-SE" sz="2200"/>
              <a:t>så att </a:t>
            </a:r>
            <a:r>
              <a:rPr lang="sv-SE" sz="2200">
                <a:solidFill>
                  <a:srgbClr val="C00000"/>
                </a:solidFill>
              </a:rPr>
              <a:t>man aldrig mer ska finna den</a:t>
            </a:r>
            <a:r>
              <a:rPr lang="sv-SE" sz="2200"/>
              <a:t> </a:t>
            </a:r>
            <a:r>
              <a:rPr lang="sv-SE"/>
              <a:t>(Upp 18:21)</a:t>
            </a:r>
            <a:r>
              <a:rPr lang="sv-SE" sz="2200"/>
              <a:t>.</a:t>
            </a:r>
          </a:p>
          <a:p>
            <a:pPr marL="358775" indent="-358775">
              <a:lnSpc>
                <a:spcPts val="2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v-SE" sz="2200"/>
              <a:t>”Evig” betyder ”så långt vi kan se”.</a:t>
            </a:r>
            <a:br>
              <a:rPr lang="sv-SE" sz="2200"/>
            </a:br>
            <a:r>
              <a:rPr lang="sv-SE" sz="2200"/>
              <a:t>”Evigheternas evighet” är en hyperbol, en retorisk överdrift för att framföra en poäng.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v-SE" sz="2200" i="1">
                <a:solidFill>
                  <a:schemeClr val="accent6">
                    <a:lumMod val="75000"/>
                  </a:schemeClr>
                </a:solidFill>
              </a:rPr>
              <a:t>Det handlar alltså om en </a:t>
            </a:r>
            <a:r>
              <a:rPr lang="sv-SE" sz="2200" i="1" u="sng">
                <a:solidFill>
                  <a:schemeClr val="accent6">
                    <a:lumMod val="75000"/>
                  </a:schemeClr>
                </a:solidFill>
              </a:rPr>
              <a:t>viss</a:t>
            </a:r>
            <a:r>
              <a:rPr lang="sv-SE" sz="2200" i="1">
                <a:solidFill>
                  <a:schemeClr val="accent6">
                    <a:lumMod val="75000"/>
                  </a:schemeClr>
                </a:solidFill>
              </a:rPr>
              <a:t> plåga (vredesskålarna) under en </a:t>
            </a:r>
            <a:r>
              <a:rPr lang="sv-SE" sz="2200" i="1" u="sng">
                <a:solidFill>
                  <a:schemeClr val="accent6">
                    <a:lumMod val="75000"/>
                  </a:schemeClr>
                </a:solidFill>
              </a:rPr>
              <a:t>viss</a:t>
            </a:r>
            <a:r>
              <a:rPr lang="sv-SE" sz="2200" i="1">
                <a:solidFill>
                  <a:schemeClr val="accent6">
                    <a:lumMod val="75000"/>
                  </a:schemeClr>
                </a:solidFill>
              </a:rPr>
              <a:t> tid (vedermödan) för </a:t>
            </a:r>
            <a:r>
              <a:rPr lang="sv-SE" sz="2200" i="1" u="sng">
                <a:solidFill>
                  <a:schemeClr val="accent6">
                    <a:lumMod val="75000"/>
                  </a:schemeClr>
                </a:solidFill>
              </a:rPr>
              <a:t>vissa</a:t>
            </a:r>
            <a:r>
              <a:rPr lang="sv-SE" sz="2200" i="1">
                <a:solidFill>
                  <a:schemeClr val="accent6">
                    <a:lumMod val="75000"/>
                  </a:schemeClr>
                </a:solidFill>
              </a:rPr>
              <a:t> människor (med vilddjurets märke) för en </a:t>
            </a:r>
            <a:r>
              <a:rPr lang="sv-SE" sz="2200" i="1" u="sng">
                <a:solidFill>
                  <a:schemeClr val="accent6">
                    <a:lumMod val="75000"/>
                  </a:schemeClr>
                </a:solidFill>
              </a:rPr>
              <a:t>viss</a:t>
            </a:r>
            <a:r>
              <a:rPr lang="sv-SE" sz="2200" i="1">
                <a:solidFill>
                  <a:schemeClr val="accent6">
                    <a:lumMod val="75000"/>
                  </a:schemeClr>
                </a:solidFill>
              </a:rPr>
              <a:t> synd (tillbedjan av vilddjuret).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504502"/>
      </p:ext>
    </p:extLst>
  </p:cSld>
  <p:clrMapOvr>
    <a:masterClrMapping/>
  </p:clrMapOvr>
  <p:transition advTm="408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3.4|32.4|12.1|18.4|19.7|1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7|24.1|24.6|35.5|37.8|41.4|25.3|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02.3|58.2|75.7|125.2|46.5|95.5|10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37.3|34.5|31.3|49.3|23.6|2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43.5|38.7|3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23.2|61.8|24.4|34.3|17.4|75.8|40.9|2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9.3|89.3|24.8|4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3.8|62.8|44.8|7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9|32.8|68.7|19.9|32.7|25.1|54|8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8|53.5|111|106.7|48.6|62.3"/>
</p:tagLst>
</file>

<file path=ppt/theme/theme1.xml><?xml version="1.0" encoding="utf-8"?>
<a:theme xmlns:a="http://schemas.openxmlformats.org/drawingml/2006/main" name="1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6EC103C-D003-434C-B355-E65F9B3DBA30}">
  <we:reference id="wa104380121" version="2.0.0.0" store="sv-S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6020</TotalTime>
  <Words>2704</Words>
  <Application>Microsoft Office PowerPoint</Application>
  <PresentationFormat>Bredbild</PresentationFormat>
  <Paragraphs>144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Maiandra GD</vt:lpstr>
      <vt:lpstr>Wingdings</vt:lpstr>
      <vt:lpstr>1_Office-tema</vt:lpstr>
      <vt:lpstr>PowerPoint-presentation</vt:lpstr>
      <vt:lpstr>Vad är en människa? - Sammanfattning</vt:lpstr>
      <vt:lpstr>Den rike mannen och Lasarus (Luk 16:19-31)</vt:lpstr>
      <vt:lpstr>Förklaringsberget</vt:lpstr>
      <vt:lpstr>Rövaren på korset (Luk 23:42-43)</vt:lpstr>
      <vt:lpstr>Himmelsfärder?</vt:lpstr>
      <vt:lpstr>Martyrernas själar talar</vt:lpstr>
      <vt:lpstr>Övriga bibelställen</vt:lpstr>
      <vt:lpstr>Plåga i evigheters evigheter?</vt:lpstr>
      <vt:lpstr>I min Fars hus finns många rum…</vt:lpstr>
      <vt:lpstr>Saul möter Samuels ande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407</cp:revision>
  <dcterms:created xsi:type="dcterms:W3CDTF">2014-07-20T14:06:11Z</dcterms:created>
  <dcterms:modified xsi:type="dcterms:W3CDTF">2021-02-27T11:01:37Z</dcterms:modified>
</cp:coreProperties>
</file>