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61" r:id="rId1"/>
  </p:sldMasterIdLst>
  <p:notesMasterIdLst>
    <p:notesMasterId r:id="rId5"/>
  </p:notesMasterIdLst>
  <p:handoutMasterIdLst>
    <p:handoutMasterId r:id="rId6"/>
  </p:handoutMasterIdLst>
  <p:sldIdLst>
    <p:sldId id="1359" r:id="rId2"/>
    <p:sldId id="1361" r:id="rId3"/>
    <p:sldId id="1363" r:id="rId4"/>
  </p:sldIdLst>
  <p:sldSz cx="12192000" cy="6858000"/>
  <p:notesSz cx="6858000" cy="994568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aiandra GD" panose="020E0502030308020204" pitchFamily="34" charset="0"/>
      <p:regular r:id="rId11"/>
    </p:embeddedFont>
    <p:embeddedFont>
      <p:font typeface="MV Boli" panose="02000500030200090000" pitchFamily="2" charset="0"/>
      <p:regular r:id="rId12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813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D55"/>
    <a:srgbClr val="3030FF"/>
    <a:srgbClr val="648C16"/>
    <a:srgbClr val="FF0000"/>
    <a:srgbClr val="005314"/>
    <a:srgbClr val="D2A681"/>
    <a:srgbClr val="7C2900"/>
    <a:srgbClr val="993300"/>
    <a:srgbClr val="CC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0" autoAdjust="0"/>
    <p:restoredTop sz="84302" autoAdjust="0"/>
  </p:normalViewPr>
  <p:slideViewPr>
    <p:cSldViewPr snapToGrid="0">
      <p:cViewPr varScale="1">
        <p:scale>
          <a:sx n="107" d="100"/>
          <a:sy n="107" d="100"/>
        </p:scale>
        <p:origin x="792" y="126"/>
      </p:cViewPr>
      <p:guideLst>
        <p:guide pos="5813"/>
        <p:guide orient="horz" pos="4088"/>
      </p:guideLst>
    </p:cSldViewPr>
  </p:slideViewPr>
  <p:outlineViewPr>
    <p:cViewPr>
      <p:scale>
        <a:sx n="33" d="100"/>
        <a:sy n="33" d="100"/>
      </p:scale>
      <p:origin x="0" y="1710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4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22T21:25:4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44 2688,'-99'-36'1056,"94"36"-832,5 0-64,18 0-1920,12-7 512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strike="noStrike" dirty="0"/>
              <a:t>VO: Egentligen fel att ha föredraget på ”Bibelkanalen”, eftersom det inte har något med Bibeln att göra.</a:t>
            </a:r>
          </a:p>
          <a:p>
            <a:r>
              <a:rPr lang="sv-SE" strike="noStrike" dirty="0"/>
              <a:t>Bara vetenskaplig evolutionskritik.</a:t>
            </a:r>
          </a:p>
          <a:p>
            <a:endParaRPr lang="sv-SE" strike="noStrike" dirty="0"/>
          </a:p>
          <a:p>
            <a:r>
              <a:rPr lang="sv-SE" strike="noStrike" dirty="0"/>
              <a:t>VO: </a:t>
            </a:r>
            <a:r>
              <a:rPr lang="sv-SE" dirty="0">
                <a:highlight>
                  <a:srgbClr val="FFFF00"/>
                </a:highlight>
              </a:rPr>
              <a:t>Underrubriken: </a:t>
            </a:r>
            <a:r>
              <a:rPr lang="sv-SE" sz="28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itchFamily="18" charset="0"/>
                <a:ea typeface="+mn-ea"/>
                <a:cs typeface="+mn-cs"/>
              </a:rPr>
              <a:t>I sagan säger skräddarna att </a:t>
            </a:r>
            <a:r>
              <a:rPr lang="sv-SE" sz="2800" b="0" i="0" u="none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itchFamily="18" charset="0"/>
                <a:ea typeface="+mn-ea"/>
                <a:cs typeface="+mn-cs"/>
              </a:rPr>
              <a:t>de använder ett magiskt tyg som gör att mindre begåvade personer inte kan se det. I själva verket använder de inget tyg alls, men eftersom ingen vill framstå som mindre begåvad låtsas alla om att de ser "kläderna", och kejsaren vandrar omkring naken.</a:t>
            </a:r>
            <a:endParaRPr lang="sv-SE" u="none" dirty="0">
              <a:highlight>
                <a:srgbClr val="FFFF00"/>
              </a:highlight>
            </a:endParaRPr>
          </a:p>
          <a:p>
            <a:r>
              <a:rPr lang="sv-SE" dirty="0">
                <a:highlight>
                  <a:srgbClr val="FFFF00"/>
                </a:highlight>
              </a:rPr>
              <a:t>En pojke utan förutfattade meningar såg det.</a:t>
            </a:r>
          </a:p>
          <a:p>
            <a:r>
              <a:rPr lang="sv-SE" dirty="0">
                <a:highlight>
                  <a:srgbClr val="FFFF00"/>
                </a:highlight>
              </a:rPr>
              <a:t>Evolutionsläran är en sådan naken teori, men pga förutfattade meningar vi få erkänna det.</a:t>
            </a:r>
          </a:p>
          <a:p>
            <a:r>
              <a:rPr lang="sv-SE" dirty="0">
                <a:highlight>
                  <a:srgbClr val="FFFF00"/>
                </a:highlight>
              </a:rPr>
              <a:t>Detta föredrag hoppas vara (en del av) den lille pojken.</a:t>
            </a:r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76EC-C84D-4117-AB1D-1C19FDABD0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82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A3406C21-71E7-4D66-94EB-3830960E31BE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12763"/>
            <a:ext cx="4310062" cy="2425700"/>
          </a:xfrm>
          <a:prstGeom prst="rect">
            <a:avLst/>
          </a:prstGeo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225" y="3195039"/>
            <a:ext cx="5861050" cy="6083101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sv-SE" i="0" baseline="0" dirty="0"/>
              <a:t>VO: Skilj mellan evolutionism och evolutionsläran.</a:t>
            </a:r>
          </a:p>
          <a:p>
            <a:pPr eaLnBrk="1" hangingPunct="1">
              <a:spcBef>
                <a:spcPct val="0"/>
              </a:spcBef>
            </a:pPr>
            <a:endParaRPr lang="sv-SE" i="0" baseline="0" dirty="0"/>
          </a:p>
          <a:p>
            <a:pPr eaLnBrk="1" hangingPunct="1">
              <a:spcBef>
                <a:spcPct val="0"/>
              </a:spcBef>
            </a:pPr>
            <a:r>
              <a:rPr lang="sv-SE" i="0" baseline="0" dirty="0"/>
              <a:t>VO: Tre </a:t>
            </a:r>
            <a:r>
              <a:rPr lang="sv-SE" i="1" baseline="0" dirty="0"/>
              <a:t>förutfattade meningar</a:t>
            </a:r>
            <a:r>
              <a:rPr lang="sv-SE" i="0" baseline="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sv-SE" i="0" baseline="0" dirty="0"/>
              <a:t>Alla har förutfattade meningar/agendor, men problemet är vetenskapens förespråkare </a:t>
            </a:r>
            <a:r>
              <a:rPr lang="sv-SE" i="1" baseline="0" dirty="0"/>
              <a:t>institutionaliserar</a:t>
            </a:r>
            <a:r>
              <a:rPr lang="sv-SE" i="0" baseline="0" dirty="0"/>
              <a:t> dem.</a:t>
            </a:r>
          </a:p>
          <a:p>
            <a:pPr eaLnBrk="1" hangingPunct="1">
              <a:spcBef>
                <a:spcPct val="0"/>
              </a:spcBef>
            </a:pPr>
            <a:endParaRPr lang="sv-SE" i="0" dirty="0"/>
          </a:p>
          <a:p>
            <a:pPr eaLnBrk="1" hangingPunct="1">
              <a:spcBef>
                <a:spcPct val="0"/>
              </a:spcBef>
            </a:pPr>
            <a:r>
              <a:rPr lang="sv-SE" i="0" dirty="0"/>
              <a:t>VO: Uniformism: Man kan räkna </a:t>
            </a:r>
            <a:r>
              <a:rPr lang="sv-SE" b="0" i="0" dirty="0"/>
              <a:t>rost, mossa</a:t>
            </a:r>
            <a:r>
              <a:rPr lang="sv-SE" b="0" i="0" baseline="0" dirty="0"/>
              <a:t> och bucklor</a:t>
            </a:r>
            <a:r>
              <a:rPr lang="sv-SE" i="0" baseline="0" dirty="0"/>
              <a:t>. Kan man gå tillbaks 5 år, 10 år, 50 år? Kanske. Men inte 500 år!</a:t>
            </a:r>
          </a:p>
          <a:p>
            <a:pPr eaLnBrk="1" hangingPunct="1">
              <a:spcBef>
                <a:spcPct val="0"/>
              </a:spcBef>
            </a:pPr>
            <a:r>
              <a:rPr lang="sv-SE" i="0" baseline="0" dirty="0"/>
              <a:t>Då gällde en annan process – tillverkningen/skapandet av bilen.</a:t>
            </a:r>
          </a:p>
          <a:p>
            <a:pPr eaLnBrk="1" hangingPunct="1">
              <a:spcBef>
                <a:spcPct val="0"/>
              </a:spcBef>
            </a:pPr>
            <a:r>
              <a:rPr lang="sv-SE" i="0" baseline="0" dirty="0"/>
              <a:t>Jämför katastrofism.</a:t>
            </a:r>
          </a:p>
        </p:txBody>
      </p:sp>
    </p:spTree>
    <p:extLst>
      <p:ext uri="{BB962C8B-B14F-4D97-AF65-F5344CB8AC3E}">
        <p14:creationId xmlns:p14="http://schemas.microsoft.com/office/powerpoint/2010/main" val="198214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B8CC1-936A-4516-B551-2F412C741923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/>
          <a:lstStyle/>
          <a:p>
            <a:pPr eaLnBrk="1" hangingPunct="1"/>
            <a:endParaRPr lang="sv-SE" b="0" i="0" dirty="0"/>
          </a:p>
        </p:txBody>
      </p:sp>
    </p:spTree>
    <p:extLst>
      <p:ext uri="{BB962C8B-B14F-4D97-AF65-F5344CB8AC3E}">
        <p14:creationId xmlns:p14="http://schemas.microsoft.com/office/powerpoint/2010/main" val="20718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ABF47A04-3D81-48C8-99AF-812C2A5FE535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3999"/>
          </a:xfrm>
          <a:prstGeom prst="rect">
            <a:avLst/>
          </a:prstGeom>
          <a:gradFill>
            <a:gsLst>
              <a:gs pos="30000">
                <a:schemeClr val="accent6">
                  <a:lumMod val="75000"/>
                </a:schemeClr>
              </a:gs>
              <a:gs pos="1000">
                <a:schemeClr val="accent6">
                  <a:lumMod val="75000"/>
                </a:schemeClr>
              </a:gs>
              <a:gs pos="100000">
                <a:srgbClr val="FEF0FA"/>
              </a:gs>
            </a:gsLst>
            <a:lin ang="0" scaled="0"/>
          </a:gradFill>
        </p:spPr>
        <p:txBody>
          <a:bodyPr lIns="21600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endParaRPr lang="sv-SE" sz="3600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02A42354-1137-4D89-B824-1010FF427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3999"/>
          </a:xfrm>
          <a:prstGeom prst="rect">
            <a:avLst/>
          </a:prstGeom>
          <a:noFill/>
        </p:spPr>
        <p:txBody>
          <a:bodyPr lIns="216000" anchor="ctr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36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textruta 4">
            <a:extLst>
              <a:ext uri="{FF2B5EF4-FFF2-40B4-BE49-F238E27FC236}">
                <a16:creationId xmlns:a16="http://schemas.microsoft.com/office/drawing/2014/main" id="{67B3712F-92FA-4947-BBFB-8C26FAC8DE03}"/>
              </a:ext>
            </a:extLst>
          </p:cNvPr>
          <p:cNvSpPr txBox="1"/>
          <p:nvPr userDrawn="1"/>
        </p:nvSpPr>
        <p:spPr>
          <a:xfrm>
            <a:off x="9839250" y="57295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086756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solnedgång, utomhus, himmel, sol&#10;&#10;Automatiskt genererad beskrivning">
            <a:extLst>
              <a:ext uri="{FF2B5EF4-FFF2-40B4-BE49-F238E27FC236}">
                <a16:creationId xmlns:a16="http://schemas.microsoft.com/office/drawing/2014/main" id="{31DBD574-B2CF-48B1-878A-10149D41B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632" t="1573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0" y="4518502"/>
            <a:ext cx="7092000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4000" b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0" y="381096"/>
            <a:ext cx="7092000" cy="255544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15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3">
                      <a:lumMod val="7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24 myter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54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3">
                      <a:lumMod val="7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(och en sanning)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88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3">
                      <a:lumMod val="7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om evolution</a:t>
            </a:r>
            <a:endParaRPr kumimoji="0" lang="sv-SE" sz="8000" b="1" i="0" u="none" strike="noStrike" kern="1200" cap="none" spc="50" normalizeH="0" baseline="0" noProof="0" dirty="0">
              <a:ln w="9525" cmpd="sng">
                <a:noFill/>
                <a:prstDash val="solid"/>
              </a:ln>
              <a:solidFill>
                <a:prstClr val="black"/>
              </a:solidFill>
              <a:effectLst>
                <a:glow rad="127000">
                  <a:schemeClr val="accent3">
                    <a:lumMod val="75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0" y="3492026"/>
            <a:ext cx="7092000" cy="78050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Kejsarens nya kläder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97310"/>
            <a:ext cx="12192000" cy="956595"/>
          </a:xfrm>
          <a:prstGeom prst="rect">
            <a:avLst/>
          </a:prstGeom>
        </p:spPr>
        <p:txBody>
          <a:bodyPr lIns="180000" rIns="180000" anchor="ctr"/>
          <a:lstStyle>
            <a:lvl1pPr algn="ctr">
              <a:lnSpc>
                <a:spcPts val="6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872" y="4728642"/>
            <a:ext cx="107899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358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90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E5D7A2B9-68A7-47DE-8BDB-33183E79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 Introduktion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Pennanteckning 1">
                <a:extLst>
                  <a:ext uri="{FF2B5EF4-FFF2-40B4-BE49-F238E27FC236}">
                    <a16:creationId xmlns:a16="http://schemas.microsoft.com/office/drawing/2014/main" id="{CAC29F27-69C6-49A4-AFF8-C4F81166D7AD}"/>
                  </a:ext>
                </a:extLst>
              </p14:cNvPr>
              <p14:cNvContentPartPr/>
              <p14:nvPr/>
            </p14:nvContentPartPr>
            <p14:xfrm>
              <a:off x="8541651" y="-1777509"/>
              <a:ext cx="37800" cy="15840"/>
            </p14:xfrm>
          </p:contentPart>
        </mc:Choice>
        <mc:Fallback xmlns="">
          <p:pic>
            <p:nvPicPr>
              <p:cNvPr id="2" name="Pennanteckning 1">
                <a:extLst>
                  <a:ext uri="{FF2B5EF4-FFF2-40B4-BE49-F238E27FC236}">
                    <a16:creationId xmlns:a16="http://schemas.microsoft.com/office/drawing/2014/main" id="{CAC29F27-69C6-49A4-AFF8-C4F81166D7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2651" y="-1786149"/>
                <a:ext cx="5544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347856"/>
      </p:ext>
    </p:extLst>
  </p:cSld>
  <p:clrMapOvr>
    <a:masterClrMapping/>
  </p:clrMapOvr>
  <p:transition advTm="26108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etallköksredskap, kedja&#10;&#10;Automatiskt genererad beskrivning">
            <a:extLst>
              <a:ext uri="{FF2B5EF4-FFF2-40B4-BE49-F238E27FC236}">
                <a16:creationId xmlns:a16="http://schemas.microsoft.com/office/drawing/2014/main" id="{71EB6C2D-0C2D-472D-B1C5-B307FC873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181" y="2285359"/>
            <a:ext cx="8313895" cy="4572642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Evolutionismens bojor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09622" y="782362"/>
            <a:ext cx="4374455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Naturalism</a:t>
            </a:r>
          </a:p>
          <a:p>
            <a:r>
              <a:rPr lang="sv-SE" u="sng" dirty="0"/>
              <a:t>Antagande:</a:t>
            </a:r>
            <a:r>
              <a:rPr lang="sv-SE" dirty="0"/>
              <a:t> Materia är allt som finns.</a:t>
            </a:r>
          </a:p>
          <a:p>
            <a:r>
              <a:rPr lang="sv-SE" u="sng" dirty="0"/>
              <a:t>Konsekvenser</a:t>
            </a:r>
            <a:r>
              <a:rPr lang="sv-SE" dirty="0"/>
              <a:t>: Eftersom Gud inte är materia så finns Han inte.</a:t>
            </a:r>
            <a:br>
              <a:rPr lang="sv-SE" dirty="0"/>
            </a:br>
            <a:r>
              <a:rPr lang="sv-SE" dirty="0"/>
              <a:t>Människan är en maskin, del av universums meningslösa maskineri.</a:t>
            </a:r>
          </a:p>
        </p:txBody>
      </p:sp>
      <p:sp>
        <p:nvSpPr>
          <p:cNvPr id="36" name="Rektangel 35"/>
          <p:cNvSpPr/>
          <p:nvPr/>
        </p:nvSpPr>
        <p:spPr>
          <a:xfrm>
            <a:off x="109623" y="3835381"/>
            <a:ext cx="3212567" cy="2966906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46" name="Picture 22" descr="C:\Users\Anders\AppData\Local\Microsoft\Windows\Temporary Internet Files\Content.IE5\AMRFCHKS\MP900401832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51"/>
          <a:stretch/>
        </p:blipFill>
        <p:spPr bwMode="auto">
          <a:xfrm flipH="1">
            <a:off x="1426353" y="4692521"/>
            <a:ext cx="2920304" cy="210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492" y="4630257"/>
            <a:ext cx="3017187" cy="2146044"/>
          </a:xfrm>
          <a:prstGeom prst="rect">
            <a:avLst/>
          </a:prstGeom>
          <a:ln w="12700">
            <a:noFill/>
          </a:ln>
        </p:spPr>
      </p:pic>
      <p:sp>
        <p:nvSpPr>
          <p:cNvPr id="10" name="textruta 9"/>
          <p:cNvSpPr txBox="1"/>
          <p:nvPr/>
        </p:nvSpPr>
        <p:spPr>
          <a:xfrm>
            <a:off x="109622" y="3348916"/>
            <a:ext cx="4807234" cy="1200329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Reduktionism</a:t>
            </a:r>
          </a:p>
          <a:p>
            <a:r>
              <a:rPr lang="sv-SE" u="sng" dirty="0"/>
              <a:t>Antagande:</a:t>
            </a:r>
            <a:r>
              <a:rPr lang="sv-SE" dirty="0"/>
              <a:t> Helheten är bara summan av delarna.</a:t>
            </a:r>
          </a:p>
          <a:p>
            <a:r>
              <a:rPr lang="sv-SE" u="sng" dirty="0"/>
              <a:t>Konsekvens:</a:t>
            </a:r>
            <a:r>
              <a:rPr lang="sv-SE" dirty="0"/>
              <a:t> Atomer har blivit medvetna om sin egen existens.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946149" y="3348916"/>
            <a:ext cx="4184307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Uniformism</a:t>
            </a:r>
            <a:endParaRPr lang="sv-SE" sz="24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r>
              <a:rPr lang="sv-SE" u="sng" dirty="0"/>
              <a:t>Antagande</a:t>
            </a:r>
            <a:r>
              <a:rPr lang="sv-SE" dirty="0"/>
              <a:t>: Inga andra processer än dagens har varit närvarande.</a:t>
            </a:r>
          </a:p>
          <a:p>
            <a:r>
              <a:rPr lang="sv-SE" u="sng" dirty="0"/>
              <a:t>Konsekvens</a:t>
            </a:r>
            <a:r>
              <a:rPr lang="sv-SE" dirty="0"/>
              <a:t>: Felaktiga åldersbestämningar.</a:t>
            </a:r>
          </a:p>
        </p:txBody>
      </p:sp>
      <p:pic>
        <p:nvPicPr>
          <p:cNvPr id="13" name="Bildobjekt 12" descr="En bild som visar natur&#10;&#10;Automatiskt genererad beskrivning">
            <a:extLst>
              <a:ext uri="{FF2B5EF4-FFF2-40B4-BE49-F238E27FC236}">
                <a16:creationId xmlns:a16="http://schemas.microsoft.com/office/drawing/2014/main" id="{C49B7F50-057B-4EB3-AA86-2544AB54E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936" y="768838"/>
            <a:ext cx="3299717" cy="2062323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F757CE96-61BF-40C8-B37B-C7125A5F90DC}"/>
              </a:ext>
            </a:extLst>
          </p:cNvPr>
          <p:cNvGrpSpPr/>
          <p:nvPr/>
        </p:nvGrpSpPr>
        <p:grpSpPr>
          <a:xfrm>
            <a:off x="4710" y="4220015"/>
            <a:ext cx="3003197" cy="2708900"/>
            <a:chOff x="4710" y="4220015"/>
            <a:chExt cx="3003197" cy="2708900"/>
          </a:xfrm>
        </p:grpSpPr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849479D7-9DBF-4909-A797-630B7A6BC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50" y="5647956"/>
              <a:ext cx="732273" cy="735990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0A4AE55D-B0EA-4193-87C5-F4CC6CCF4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0413" y="6089720"/>
              <a:ext cx="732273" cy="735990"/>
            </a:xfrm>
            <a:prstGeom prst="rect">
              <a:avLst/>
            </a:prstGeom>
          </p:spPr>
        </p:pic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0C4287D1-811D-4A60-A4F4-FA352687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3411" y="4571680"/>
              <a:ext cx="732273" cy="735990"/>
            </a:xfrm>
            <a:prstGeom prst="rect">
              <a:avLst/>
            </a:prstGeom>
          </p:spPr>
        </p:pic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A31E58F9-2801-42C6-BD6B-1E211724F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9886" y="5433006"/>
              <a:ext cx="732273" cy="735990"/>
            </a:xfrm>
            <a:prstGeom prst="rect">
              <a:avLst/>
            </a:prstGeom>
          </p:spPr>
        </p:pic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C281E4DA-B75F-4CA6-B493-26F13FB81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252" y="5224247"/>
              <a:ext cx="732273" cy="735990"/>
            </a:xfrm>
            <a:prstGeom prst="rect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E0BCFF3A-64D6-4A4F-98F7-799BB4AD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232" y="5318834"/>
              <a:ext cx="732273" cy="735990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AD0E4F7A-7991-4DA8-8DC9-D25F4F20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0602" y="5445150"/>
              <a:ext cx="732273" cy="735990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70C03C8B-F706-40A7-86D8-415AF9B05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0451" y="4220015"/>
              <a:ext cx="732273" cy="735990"/>
            </a:xfrm>
            <a:prstGeom prst="rect">
              <a:avLst/>
            </a:prstGeom>
          </p:spPr>
        </p:pic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D4BCE488-6EDF-410E-8739-F1D3FCD6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68578" y="5707643"/>
              <a:ext cx="732273" cy="735990"/>
            </a:xfrm>
            <a:prstGeom prst="rect">
              <a:avLst/>
            </a:prstGeom>
          </p:spPr>
        </p:pic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8A810CBE-A75F-4E36-A685-BB85DE6FF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3185" y="5960237"/>
              <a:ext cx="732273" cy="735990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FEB29823-5FF1-4678-B9BB-A4C4D6C4B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10" y="4346710"/>
              <a:ext cx="732273" cy="735990"/>
            </a:xfrm>
            <a:prstGeom prst="rect">
              <a:avLst/>
            </a:prstGeom>
          </p:spPr>
        </p:pic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541FD5A3-99CB-4B88-8CBD-24D32F015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62851" y="4372415"/>
              <a:ext cx="732273" cy="735990"/>
            </a:xfrm>
            <a:prstGeom prst="rect">
              <a:avLst/>
            </a:prstGeom>
          </p:spPr>
        </p:pic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F0504AEF-2C67-40EB-95F8-009A17BAC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7370" y="6142497"/>
              <a:ext cx="732273" cy="735990"/>
            </a:xfrm>
            <a:prstGeom prst="rect">
              <a:avLst/>
            </a:prstGeom>
          </p:spPr>
        </p:pic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0EBAF1B1-4938-4D3E-85EF-AAC92E911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458" y="5565890"/>
              <a:ext cx="732273" cy="735990"/>
            </a:xfrm>
            <a:prstGeom prst="rect">
              <a:avLst/>
            </a:prstGeom>
          </p:spPr>
        </p:pic>
        <p:pic>
          <p:nvPicPr>
            <p:cNvPr id="40" name="Bildobjekt 39">
              <a:extLst>
                <a:ext uri="{FF2B5EF4-FFF2-40B4-BE49-F238E27FC236}">
                  <a16:creationId xmlns:a16="http://schemas.microsoft.com/office/drawing/2014/main" id="{8667F402-C503-4207-ACDA-829B4B8D9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2770" y="4861150"/>
              <a:ext cx="732273" cy="735990"/>
            </a:xfrm>
            <a:prstGeom prst="rect">
              <a:avLst/>
            </a:prstGeom>
          </p:spPr>
        </p:pic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82B62F94-4394-4264-9CEC-0C50ACEE0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178" y="4870845"/>
              <a:ext cx="732273" cy="735990"/>
            </a:xfrm>
            <a:prstGeom prst="rect">
              <a:avLst/>
            </a:prstGeom>
          </p:spPr>
        </p:pic>
        <p:pic>
          <p:nvPicPr>
            <p:cNvPr id="42" name="Bildobjekt 41">
              <a:extLst>
                <a:ext uri="{FF2B5EF4-FFF2-40B4-BE49-F238E27FC236}">
                  <a16:creationId xmlns:a16="http://schemas.microsoft.com/office/drawing/2014/main" id="{349948F0-0D2D-4AF9-89D1-8386EBA32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6900" y="5096416"/>
              <a:ext cx="732273" cy="735990"/>
            </a:xfrm>
            <a:prstGeom prst="rect">
              <a:avLst/>
            </a:prstGeom>
          </p:spPr>
        </p:pic>
        <p:pic>
          <p:nvPicPr>
            <p:cNvPr id="43" name="Bildobjekt 42">
              <a:extLst>
                <a:ext uri="{FF2B5EF4-FFF2-40B4-BE49-F238E27FC236}">
                  <a16:creationId xmlns:a16="http://schemas.microsoft.com/office/drawing/2014/main" id="{692CC6E5-837D-4465-B3EA-45628CAF4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8301" y="4916402"/>
              <a:ext cx="732273" cy="735990"/>
            </a:xfrm>
            <a:prstGeom prst="rect">
              <a:avLst/>
            </a:prstGeom>
          </p:spPr>
        </p:pic>
        <p:pic>
          <p:nvPicPr>
            <p:cNvPr id="53" name="Bildobjekt 52">
              <a:extLst>
                <a:ext uri="{FF2B5EF4-FFF2-40B4-BE49-F238E27FC236}">
                  <a16:creationId xmlns:a16="http://schemas.microsoft.com/office/drawing/2014/main" id="{177400B3-D985-4BBE-820E-C154056C9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9389" y="4880767"/>
              <a:ext cx="732273" cy="735990"/>
            </a:xfrm>
            <a:prstGeom prst="rect">
              <a:avLst/>
            </a:prstGeom>
          </p:spPr>
        </p:pic>
        <p:pic>
          <p:nvPicPr>
            <p:cNvPr id="54" name="Bildobjekt 53">
              <a:extLst>
                <a:ext uri="{FF2B5EF4-FFF2-40B4-BE49-F238E27FC236}">
                  <a16:creationId xmlns:a16="http://schemas.microsoft.com/office/drawing/2014/main" id="{EAEF9C82-878F-45AD-8936-2E0093691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84167" y="6192925"/>
              <a:ext cx="732273" cy="735990"/>
            </a:xfrm>
            <a:prstGeom prst="rect">
              <a:avLst/>
            </a:prstGeom>
          </p:spPr>
        </p:pic>
        <p:pic>
          <p:nvPicPr>
            <p:cNvPr id="55" name="Bildobjekt 54">
              <a:extLst>
                <a:ext uri="{FF2B5EF4-FFF2-40B4-BE49-F238E27FC236}">
                  <a16:creationId xmlns:a16="http://schemas.microsoft.com/office/drawing/2014/main" id="{E3139AF1-1CFC-4E53-8C3A-F4776E5E3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75634" y="6075638"/>
              <a:ext cx="732273" cy="73599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00908285"/>
      </p:ext>
    </p:extLst>
  </p:cSld>
  <p:clrMapOvr>
    <a:masterClrMapping/>
  </p:clrMapOvr>
  <p:transition advTm="5440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build="p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börjar med sanningen!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638986" y="5654895"/>
            <a:ext cx="4672331" cy="9540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91421" tIns="45712" rIns="91421" bIns="45712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v-SE" sz="2400" spc="99" dirty="0">
                <a:ln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Skilj detta från ett</a:t>
            </a:r>
          </a:p>
          <a:p>
            <a:pPr algn="ctr"/>
            <a:r>
              <a:rPr lang="sv-SE" sz="3200" b="1" spc="99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Gemensamt ursprung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550110C4-2B4E-4EF8-854A-B86CFDFB5532}"/>
              </a:ext>
            </a:extLst>
          </p:cNvPr>
          <p:cNvGrpSpPr/>
          <p:nvPr/>
        </p:nvGrpSpPr>
        <p:grpSpPr>
          <a:xfrm>
            <a:off x="203948" y="1393140"/>
            <a:ext cx="5072842" cy="4738800"/>
            <a:chOff x="521649" y="417620"/>
            <a:chExt cx="5072842" cy="4738800"/>
          </a:xfrm>
        </p:grpSpPr>
        <p:sp>
          <p:nvSpPr>
            <p:cNvPr id="24589" name="Text Box 7"/>
            <p:cNvSpPr txBox="1">
              <a:spLocks noChangeArrowheads="1"/>
            </p:cNvSpPr>
            <p:nvPr/>
          </p:nvSpPr>
          <p:spPr bwMode="auto">
            <a:xfrm>
              <a:off x="835846" y="417620"/>
              <a:ext cx="4444448" cy="9540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21" tIns="45712" rIns="91421" bIns="45712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sv-SE" sz="2400" spc="99" dirty="0">
                  <a:ln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Livet genomgår en</a:t>
              </a:r>
              <a:br>
                <a:rPr lang="sv-SE" spc="99" dirty="0">
                  <a:ln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3200" b="1" spc="99" dirty="0">
                  <a:ln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Biologisk förändring</a:t>
              </a:r>
              <a:endParaRPr lang="sv-SE" sz="2800" b="1" spc="99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Bildobjekt 15" descr="En bild som visar himmel&#10;&#10;Automatiskt genererad beskrivning">
              <a:extLst>
                <a:ext uri="{FF2B5EF4-FFF2-40B4-BE49-F238E27FC236}">
                  <a16:creationId xmlns:a16="http://schemas.microsoft.com/office/drawing/2014/main" id="{C229F1A7-05D2-4671-8072-491DC995D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49" t="35489" r="42221" b="7792"/>
            <a:stretch/>
          </p:blipFill>
          <p:spPr>
            <a:xfrm>
              <a:off x="521649" y="1641695"/>
              <a:ext cx="5072842" cy="3514725"/>
            </a:xfrm>
            <a:prstGeom prst="rect">
              <a:avLst/>
            </a:prstGeom>
          </p:spPr>
        </p:pic>
      </p:grpSp>
      <p:pic>
        <p:nvPicPr>
          <p:cNvPr id="4" name="Bildobjekt 3" descr="En bild som visar himmel&#10;&#10;Automatiskt genererad beskrivning">
            <a:extLst>
              <a:ext uri="{FF2B5EF4-FFF2-40B4-BE49-F238E27FC236}">
                <a16:creationId xmlns:a16="http://schemas.microsoft.com/office/drawing/2014/main" id="{2AEC502D-DF18-44B0-8134-1E17F036C9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683" t="5111" r="3450" b="4907"/>
          <a:stretch/>
        </p:blipFill>
        <p:spPr>
          <a:xfrm>
            <a:off x="7430570" y="273050"/>
            <a:ext cx="3089162" cy="5290926"/>
          </a:xfrm>
          <a:prstGeom prst="rect">
            <a:avLst/>
          </a:prstGeom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61022077-2586-4144-87A7-BBEBE3616FDA}"/>
              </a:ext>
            </a:extLst>
          </p:cNvPr>
          <p:cNvSpPr/>
          <p:nvPr/>
        </p:nvSpPr>
        <p:spPr>
          <a:xfrm>
            <a:off x="5438095" y="3030990"/>
            <a:ext cx="1745444" cy="1081769"/>
          </a:xfrm>
          <a:prstGeom prst="rightArrow">
            <a:avLst>
              <a:gd name="adj1" fmla="val 100000"/>
              <a:gd name="adj2" fmla="val 2855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9933A9CB-D947-451B-A738-933F9F27C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981" y="3132786"/>
            <a:ext cx="880684" cy="880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2739546"/>
      </p:ext>
    </p:extLst>
  </p:cSld>
  <p:clrMapOvr>
    <a:masterClrMapping/>
  </p:clrMapOvr>
  <p:transition advTm="2183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2|155.5|10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5.3"/>
</p:tagLst>
</file>

<file path=ppt/theme/theme1.xml><?xml version="1.0" encoding="utf-8"?>
<a:theme xmlns:a="http://schemas.openxmlformats.org/drawingml/2006/main" name="2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Formgivningsmall- snöig väg</Template>
  <TotalTime>0</TotalTime>
  <Words>292</Words>
  <Application>Microsoft Office PowerPoint</Application>
  <PresentationFormat>Bredbild</PresentationFormat>
  <Paragraphs>33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Times New Roman</vt:lpstr>
      <vt:lpstr>Maiandra GD</vt:lpstr>
      <vt:lpstr>Calibri</vt:lpstr>
      <vt:lpstr>MV Boli</vt:lpstr>
      <vt:lpstr>Arial</vt:lpstr>
      <vt:lpstr>2_Office-tema</vt:lpstr>
      <vt:lpstr>1. Introduktion</vt:lpstr>
      <vt:lpstr>Evolutionismens bojor</vt:lpstr>
      <vt:lpstr>Vi börjar med sanningen!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2011-10-18T13:22:29Z</dcterms:created>
  <dcterms:modified xsi:type="dcterms:W3CDTF">2021-02-26T13:49:18Z</dcterms:modified>
</cp:coreProperties>
</file>