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7"/>
  </p:notesMasterIdLst>
  <p:sldIdLst>
    <p:sldId id="1435" r:id="rId2"/>
    <p:sldId id="1436" r:id="rId3"/>
    <p:sldId id="1422" r:id="rId4"/>
    <p:sldId id="1430" r:id="rId5"/>
    <p:sldId id="1441" r:id="rId6"/>
    <p:sldId id="1426" r:id="rId7"/>
    <p:sldId id="1399" r:id="rId8"/>
    <p:sldId id="1416" r:id="rId9"/>
    <p:sldId id="1439" r:id="rId10"/>
    <p:sldId id="1442" r:id="rId11"/>
    <p:sldId id="1415" r:id="rId12"/>
    <p:sldId id="1413" r:id="rId13"/>
    <p:sldId id="1420" r:id="rId14"/>
    <p:sldId id="1437" r:id="rId15"/>
    <p:sldId id="1425"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2" userDrawn="1">
          <p15:clr>
            <a:srgbClr val="A4A3A4"/>
          </p15:clr>
        </p15:guide>
        <p15:guide id="2" pos="50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DFF8C"/>
    <a:srgbClr val="3EB7E5"/>
    <a:srgbClr val="71CFFD"/>
    <a:srgbClr val="FFE132"/>
    <a:srgbClr val="050B28"/>
    <a:srgbClr val="9CDEFC"/>
    <a:srgbClr val="030C2D"/>
    <a:srgbClr val="FF4F4F"/>
    <a:srgbClr val="FF5F29"/>
    <a:srgbClr val="481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2671" autoAdjust="0"/>
  </p:normalViewPr>
  <p:slideViewPr>
    <p:cSldViewPr snapToGrid="0">
      <p:cViewPr varScale="1">
        <p:scale>
          <a:sx n="105" d="100"/>
          <a:sy n="105" d="100"/>
        </p:scale>
        <p:origin x="762" y="78"/>
      </p:cViewPr>
      <p:guideLst>
        <p:guide orient="horz" pos="3362"/>
        <p:guide pos="5065"/>
      </p:guideLst>
    </p:cSldViewPr>
  </p:slideViewPr>
  <p:notesTextViewPr>
    <p:cViewPr>
      <p:scale>
        <a:sx n="125" d="100"/>
        <a:sy n="12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25CBD-AA23-4A9B-A8C0-80E77E03612D}" type="datetimeFigureOut">
              <a:rPr lang="sv-SE" smtClean="0"/>
              <a:t>2021-07-13</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76EC-C84D-4117-AB1D-1C19FDABD098}" type="slidenum">
              <a:rPr lang="sv-SE" smtClean="0"/>
              <a:t>‹#›</a:t>
            </a:fld>
            <a:endParaRPr lang="sv-SE" dirty="0"/>
          </a:p>
        </p:txBody>
      </p:sp>
    </p:spTree>
    <p:extLst>
      <p:ext uri="{BB962C8B-B14F-4D97-AF65-F5344CB8AC3E}">
        <p14:creationId xmlns:p14="http://schemas.microsoft.com/office/powerpoint/2010/main" val="1030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dirty="0">
                <a:solidFill>
                  <a:srgbClr val="C00000"/>
                </a:solidFill>
              </a:rPr>
              <a:t>En vers som inte är med: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sng" dirty="0">
                <a:solidFill>
                  <a:srgbClr val="C00000"/>
                </a:solidFill>
              </a:rPr>
              <a:t>”</a:t>
            </a:r>
            <a:r>
              <a:rPr lang="sv-SE" sz="1200" b="1" i="1" u="sng" dirty="0">
                <a:solidFill>
                  <a:srgbClr val="C00000"/>
                </a:solidFill>
              </a:rPr>
              <a:t>I</a:t>
            </a:r>
            <a:r>
              <a:rPr lang="sv-SE" sz="1200" dirty="0">
                <a:solidFill>
                  <a:srgbClr val="C00000"/>
                </a:solidFill>
              </a:rPr>
              <a:t> en och samme </a:t>
            </a:r>
            <a:r>
              <a:rPr lang="sv-SE" sz="1200" i="1" u="sng" dirty="0">
                <a:solidFill>
                  <a:srgbClr val="C00000"/>
                </a:solidFill>
              </a:rPr>
              <a:t>Ande</a:t>
            </a:r>
            <a:r>
              <a:rPr lang="sv-SE" sz="1200" dirty="0">
                <a:solidFill>
                  <a:srgbClr val="C00000"/>
                </a:solidFill>
              </a:rPr>
              <a:t> är vi alla döpta för att höra </a:t>
            </a:r>
            <a:r>
              <a:rPr lang="sv-SE" sz="1200" b="1" i="1" u="sng" dirty="0">
                <a:solidFill>
                  <a:srgbClr val="C00000"/>
                </a:solidFill>
              </a:rPr>
              <a:t>till</a:t>
            </a:r>
            <a:r>
              <a:rPr lang="sv-SE" sz="1200" dirty="0">
                <a:solidFill>
                  <a:srgbClr val="C00000"/>
                </a:solidFill>
              </a:rPr>
              <a:t> en och samma </a:t>
            </a:r>
            <a:r>
              <a:rPr lang="sv-SE" sz="1200" i="1" u="sng" dirty="0">
                <a:solidFill>
                  <a:srgbClr val="C00000"/>
                </a:solidFill>
              </a:rPr>
              <a:t>kropp</a:t>
            </a:r>
            <a:r>
              <a:rPr lang="sv-SE" sz="1200" dirty="0">
                <a:solidFill>
                  <a:srgbClr val="C00000"/>
                </a:solidFill>
              </a:rPr>
              <a:t>.”</a:t>
            </a:r>
            <a:r>
              <a:rPr lang="sv-SE" sz="1200" dirty="0"/>
              <a:t> </a:t>
            </a:r>
            <a:r>
              <a:rPr lang="sv-SE" sz="1000" dirty="0"/>
              <a:t>(1 Kor 12:12)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t>En metafor för Ande är vatten och vi är döpta </a:t>
            </a:r>
            <a:r>
              <a:rPr lang="sv-SE" sz="1000" b="1" i="1" u="sng" dirty="0"/>
              <a:t>i</a:t>
            </a:r>
            <a:r>
              <a:rPr lang="sv-SE" sz="1000" b="0" i="0" u="none" dirty="0"/>
              <a:t> </a:t>
            </a:r>
            <a:r>
              <a:rPr lang="sv-SE" sz="1000" dirty="0"/>
              <a:t>vatten/Ande. Och vi är döpta </a:t>
            </a:r>
            <a:r>
              <a:rPr lang="sv-SE" sz="1000" b="1" i="1" u="sng" dirty="0"/>
              <a:t>till</a:t>
            </a:r>
            <a:r>
              <a:rPr lang="sv-SE" sz="1000" dirty="0"/>
              <a:t> Kristi kropp = församlingen.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strike="sngStrike" dirty="0"/>
              <a:t>Pixabay</a:t>
            </a:r>
            <a:endParaRPr lang="sv-SE" sz="1200" strike="sngStrike"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1</a:t>
            </a:fld>
            <a:endParaRPr lang="sv-SE" dirty="0"/>
          </a:p>
        </p:txBody>
      </p:sp>
    </p:spTree>
    <p:extLst>
      <p:ext uri="{BB962C8B-B14F-4D97-AF65-F5344CB8AC3E}">
        <p14:creationId xmlns:p14="http://schemas.microsoft.com/office/powerpoint/2010/main" val="125793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VO: </a:t>
            </a:r>
            <a:r>
              <a:rPr lang="sv-SE" dirty="0">
                <a:latin typeface="Calibri" panose="020F0502020204030204" pitchFamily="34" charset="0"/>
                <a:ea typeface="Times New Roman" panose="02020603050405020304" pitchFamily="18" charset="0"/>
                <a:cs typeface="Calibri" panose="020F0502020204030204" pitchFamily="34" charset="0"/>
              </a:rPr>
              <a:t>Undantag till Paulus hälsningar: Kolosserbrevet som bara hälsar från Fadern.</a:t>
            </a:r>
          </a:p>
          <a:p>
            <a:endParaRPr lang="sv-SE" dirty="0">
              <a:latin typeface="Calibri" panose="020F0502020204030204" pitchFamily="34" charset="0"/>
              <a:cs typeface="Calibri" panose="020F0502020204030204" pitchFamily="34" charset="0"/>
            </a:endParaRPr>
          </a:p>
          <a:p>
            <a:r>
              <a:rPr lang="sv-SE" dirty="0">
                <a:latin typeface="Calibri" panose="020F0502020204030204" pitchFamily="34" charset="0"/>
                <a:cs typeface="Calibri" panose="020F0502020204030204" pitchFamily="34" charset="0"/>
              </a:rPr>
              <a:t>VO: Missionsbefallningen.</a:t>
            </a:r>
          </a:p>
          <a:p>
            <a:pPr marL="171450" indent="-171450">
              <a:buFont typeface="Arial" panose="020B0604020202020204" pitchFamily="34" charset="0"/>
              <a:buChar char="•"/>
            </a:pPr>
            <a:r>
              <a:rPr lang="sv-SE" dirty="0">
                <a:latin typeface="Calibri" panose="020F0502020204030204" pitchFamily="34" charset="0"/>
                <a:cs typeface="Calibri" panose="020F0502020204030204" pitchFamily="34" charset="0"/>
              </a:rPr>
              <a:t>Alla dop i Apg som specificeras i någons namn sker i Jesu namn. Det är 4 stycken.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Möjlighet 1: Eusebius citerade versen många gånger, och han skriver: ”</a:t>
            </a:r>
            <a:r>
              <a:rPr lang="sv-SE" dirty="0">
                <a:solidFill>
                  <a:srgbClr val="C00000"/>
                </a:solidFill>
              </a:rPr>
              <a:t>Gå ut och gör alla folk till lärjungar </a:t>
            </a:r>
            <a:r>
              <a:rPr lang="sv-SE" i="1" u="sng" dirty="0">
                <a:solidFill>
                  <a:srgbClr val="C00000"/>
                </a:solidFill>
              </a:rPr>
              <a:t>i mitt namn</a:t>
            </a:r>
            <a:r>
              <a:rPr lang="sv-SE" dirty="0">
                <a:solidFill>
                  <a:srgbClr val="C00000"/>
                </a:solidFill>
              </a:rPr>
              <a:t>.” </a:t>
            </a:r>
            <a:r>
              <a:rPr lang="sv-SE" dirty="0"/>
              <a:t>Han hade tillgång till den arameiska versionen av Matteus som många kyrkofäder ansåg vara den ursprungliga.</a:t>
            </a:r>
            <a:br>
              <a:rPr lang="sv-SE" dirty="0"/>
            </a:br>
            <a:r>
              <a:rPr lang="sv-SE" dirty="0"/>
              <a:t>Annan ”förfalskning” är Johanniska kommat i 1 Joh 5:7 där KJV har Fader, Ord och DHA </a:t>
            </a:r>
            <a:r>
              <a:rPr lang="sv-SE" i="1" u="sng" dirty="0"/>
              <a:t>som är ett</a:t>
            </a:r>
            <a:r>
              <a:rPr lang="sv-SE" dirty="0"/>
              <a:t>, medan senare översättningar tagit bort 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Möjlighet 2: Vi ska döpa </a:t>
            </a:r>
            <a:r>
              <a:rPr lang="sv-SE" i="1" dirty="0"/>
              <a:t>”</a:t>
            </a:r>
            <a:r>
              <a:rPr lang="sv-SE" i="1" u="sng" dirty="0"/>
              <a:t>därför</a:t>
            </a:r>
            <a:r>
              <a:rPr lang="sv-SE" i="1" dirty="0"/>
              <a:t>”</a:t>
            </a:r>
            <a:r>
              <a:rPr lang="sv-SE" dirty="0"/>
              <a:t> att Jesus fått all makt. Från Fadern till Sonen (ev. via Johannes Döparen enligt Joh 1:33 och 3:26-27) Från Sonen till apostlarna (här i Matt 28). DHA lades till eftersom </a:t>
            </a:r>
            <a:r>
              <a:rPr lang="sv-SE" sz="1200" i="0" dirty="0">
                <a:effectLst/>
                <a:latin typeface="Calibri" panose="020F0502020204030204" pitchFamily="34" charset="0"/>
                <a:ea typeface="Times New Roman" panose="02020603050405020304" pitchFamily="18" charset="0"/>
                <a:cs typeface="Calibri" panose="020F0502020204030204" pitchFamily="34" charset="0"/>
              </a:rPr>
              <a:t>missionen skulle pågå ”till tidens </a:t>
            </a:r>
            <a:r>
              <a:rPr lang="sv-SE" sz="1200" dirty="0">
                <a:effectLst/>
                <a:latin typeface="Calibri" panose="020F0502020204030204" pitchFamily="34" charset="0"/>
                <a:ea typeface="Times New Roman" panose="02020603050405020304" pitchFamily="18" charset="0"/>
                <a:cs typeface="Calibri" panose="020F0502020204030204" pitchFamily="34" charset="0"/>
              </a:rPr>
              <a:t>slut” och då var apostlarna döda. </a:t>
            </a:r>
            <a:r>
              <a:rPr lang="sv-SE" dirty="0"/>
              <a:t>(Det stämmer också med prepositionen </a:t>
            </a:r>
            <a:r>
              <a:rPr lang="sv-SE" i="1" dirty="0"/>
              <a:t>eis</a:t>
            </a:r>
            <a:r>
              <a:rPr lang="sv-SE" dirty="0"/>
              <a:t> som betyder ”in i” snarare än ”i”.)</a:t>
            </a:r>
          </a:p>
          <a:p>
            <a:endParaRPr lang="sv-SE" dirty="0"/>
          </a:p>
          <a:p>
            <a:r>
              <a:rPr lang="sv-SE" dirty="0"/>
              <a:t>Även: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”Den dagen eller stunden känner ingen – inte änglarna i himlen, inte ens </a:t>
            </a:r>
            <a:r>
              <a:rPr lang="sv-SE" sz="1200" i="1"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Sonen</a:t>
            </a: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ingen utom </a:t>
            </a:r>
            <a:r>
              <a:rPr lang="sv-SE" sz="1200" i="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Fadern</a:t>
            </a:r>
            <a:r>
              <a:rPr lang="sv-SE" sz="1200" dirty="0">
                <a:latin typeface="Calibri" panose="020F0502020204030204" pitchFamily="34" charset="0"/>
                <a:ea typeface="Times New Roman" panose="02020603050405020304" pitchFamily="18" charset="0"/>
                <a:cs typeface="Calibri" panose="020F0502020204030204" pitchFamily="34" charset="0"/>
              </a:rPr>
              <a:t>.” (Mark 13:32)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70C0"/>
                </a:solidFill>
                <a:latin typeface="Calibri" panose="020F0502020204030204" pitchFamily="34" charset="0"/>
                <a:ea typeface="Times New Roman" panose="02020603050405020304" pitchFamily="18" charset="0"/>
                <a:cs typeface="Calibri" panose="020F0502020204030204" pitchFamily="34" charset="0"/>
              </a:rPr>
              <a:t>”Gud </a:t>
            </a:r>
            <a:r>
              <a:rPr lang="sv-SE" sz="1200" i="1" u="sng" dirty="0">
                <a:solidFill>
                  <a:srgbClr val="C00000"/>
                </a:solidFill>
                <a:latin typeface="Calibri" panose="020F0502020204030204" pitchFamily="34" charset="0"/>
                <a:ea typeface="Times New Roman" panose="02020603050405020304" pitchFamily="18" charset="0"/>
                <a:cs typeface="Calibri" panose="020F0502020204030204" pitchFamily="34" charset="0"/>
              </a:rPr>
              <a:t>och</a:t>
            </a: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sv-SE" sz="1200" dirty="0">
                <a:solidFill>
                  <a:srgbClr val="00B050"/>
                </a:solidFill>
                <a:latin typeface="Calibri" panose="020F0502020204030204" pitchFamily="34" charset="0"/>
                <a:ea typeface="Times New Roman" panose="02020603050405020304" pitchFamily="18" charset="0"/>
                <a:cs typeface="Calibri" panose="020F0502020204030204" pitchFamily="34" charset="0"/>
              </a:rPr>
              <a:t>Kristus Jesus</a:t>
            </a: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som ska döma levande och döda…”</a:t>
            </a:r>
            <a:r>
              <a:rPr lang="sv-SE" sz="1200" dirty="0">
                <a:latin typeface="Calibri" panose="020F0502020204030204" pitchFamily="34" charset="0"/>
                <a:ea typeface="Times New Roman" panose="02020603050405020304" pitchFamily="18" charset="0"/>
                <a:cs typeface="Calibri" panose="020F0502020204030204" pitchFamily="34" charset="0"/>
              </a:rPr>
              <a:t> </a:t>
            </a:r>
            <a:r>
              <a:rPr lang="sv-SE" sz="1050" dirty="0">
                <a:latin typeface="Calibri" panose="020F0502020204030204" pitchFamily="34" charset="0"/>
                <a:ea typeface="Times New Roman" panose="02020603050405020304" pitchFamily="18" charset="0"/>
                <a:cs typeface="Calibri" panose="020F0502020204030204" pitchFamily="34" charset="0"/>
              </a:rPr>
              <a:t>(2 Tim 4:1)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rgbClr val="C00000"/>
                </a:solidFill>
                <a:effectLst/>
              </a:rPr>
              <a:t>”Jag uppmanar dig inför </a:t>
            </a:r>
            <a:r>
              <a:rPr lang="sv-SE" i="1" dirty="0">
                <a:solidFill>
                  <a:srgbClr val="7030A0"/>
                </a:solidFill>
                <a:effectLst/>
              </a:rPr>
              <a:t>Gud</a:t>
            </a:r>
            <a:r>
              <a:rPr lang="sv-SE" dirty="0">
                <a:solidFill>
                  <a:srgbClr val="C00000"/>
                </a:solidFill>
                <a:effectLst/>
              </a:rPr>
              <a:t>, som ger liv åt allt, och inför </a:t>
            </a:r>
            <a:r>
              <a:rPr lang="sv-SE" i="1" dirty="0">
                <a:solidFill>
                  <a:srgbClr val="00B050"/>
                </a:solidFill>
                <a:effectLst/>
              </a:rPr>
              <a:t>Kristus Jesus</a:t>
            </a:r>
            <a:r>
              <a:rPr lang="sv-SE" dirty="0">
                <a:solidFill>
                  <a:srgbClr val="C00000"/>
                </a:solidFill>
                <a:effectLst/>
              </a:rPr>
              <a:t>…” </a:t>
            </a:r>
            <a:r>
              <a:rPr lang="sv-SE" sz="1050" dirty="0">
                <a:effectLst/>
              </a:rPr>
              <a:t>(1 Tim 6:13)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rgbClr val="C00000"/>
                </a:solidFill>
                <a:effectLst/>
              </a:rPr>
              <a:t>”Ingen… avgudadyrkare har någon arvedel i </a:t>
            </a:r>
            <a:r>
              <a:rPr lang="sv-SE" sz="1400" i="1" dirty="0">
                <a:solidFill>
                  <a:srgbClr val="00B050"/>
                </a:solidFill>
                <a:effectLst/>
              </a:rPr>
              <a:t>Kristi</a:t>
            </a:r>
            <a:r>
              <a:rPr lang="sv-SE" sz="1400" dirty="0">
                <a:solidFill>
                  <a:srgbClr val="C00000"/>
                </a:solidFill>
                <a:effectLst/>
              </a:rPr>
              <a:t> och </a:t>
            </a:r>
            <a:r>
              <a:rPr lang="sv-SE" sz="1400" i="1" dirty="0">
                <a:solidFill>
                  <a:srgbClr val="7030A0"/>
                </a:solidFill>
                <a:effectLst/>
              </a:rPr>
              <a:t>Guds</a:t>
            </a:r>
            <a:r>
              <a:rPr lang="sv-SE" sz="1400" dirty="0">
                <a:solidFill>
                  <a:srgbClr val="C00000"/>
                </a:solidFill>
                <a:effectLst/>
              </a:rPr>
              <a:t> rike</a:t>
            </a:r>
            <a:r>
              <a:rPr lang="sv-SE" sz="1400" dirty="0">
                <a:solidFill>
                  <a:srgbClr val="C00000"/>
                </a:solidFill>
              </a:rPr>
              <a:t>.” </a:t>
            </a:r>
            <a:r>
              <a:rPr lang="sv-SE" sz="900" dirty="0"/>
              <a:t>(Ef 5:5)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i="1" dirty="0">
                <a:solidFill>
                  <a:srgbClr val="7030A0"/>
                </a:solidFill>
                <a:effectLst/>
              </a:rPr>
              <a:t>”Guds</a:t>
            </a:r>
            <a:r>
              <a:rPr lang="sv-SE" sz="1100" dirty="0">
                <a:solidFill>
                  <a:srgbClr val="C00000"/>
                </a:solidFill>
                <a:effectLst/>
              </a:rPr>
              <a:t> härlighet lyser upp [staden] och dess lampa är </a:t>
            </a:r>
            <a:r>
              <a:rPr lang="sv-SE" sz="1100" i="1" dirty="0">
                <a:solidFill>
                  <a:srgbClr val="00B050"/>
                </a:solidFill>
                <a:effectLst/>
              </a:rPr>
              <a:t>Lammet</a:t>
            </a:r>
            <a:r>
              <a:rPr lang="sv-SE" sz="1100" dirty="0">
                <a:solidFill>
                  <a:srgbClr val="C00000"/>
                </a:solidFill>
                <a:effectLst/>
              </a:rPr>
              <a:t>.” </a:t>
            </a:r>
            <a:r>
              <a:rPr lang="sv-SE" sz="800" dirty="0">
                <a:effectLst/>
              </a:rPr>
              <a:t>(Upp 21:23)</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55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06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44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ea typeface="Times New Roman" panose="02020603050405020304" pitchFamily="18" charset="0"/>
                <a:cs typeface="Calibri" panose="020F0502020204030204" pitchFamily="34" charset="0"/>
              </a:rPr>
              <a:t>Luk 1:35: ”</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Den helige Ande ska komma över dig.”</a:t>
            </a:r>
            <a:endParaRPr lang="sv-SE" strike="noStrik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57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VO: Jesus kallas vid Guds namn. Han är GT personernas Gud.</a:t>
            </a:r>
          </a:p>
          <a:p>
            <a:endParaRPr lang="sv-SE" dirty="0"/>
          </a:p>
          <a:p>
            <a:r>
              <a:rPr lang="sv-SE" dirty="0"/>
              <a:t>VO: Guds budbärare kallas också JHVH vid den brinnande busken.</a:t>
            </a:r>
          </a:p>
          <a:p>
            <a:endParaRPr lang="sv-SE" dirty="0"/>
          </a:p>
          <a:p>
            <a:r>
              <a:rPr lang="sv-SE" dirty="0"/>
              <a:t>VO: Gud kan ändra sig: Den händelsen är efter guldkalven.</a:t>
            </a:r>
          </a:p>
          <a:p>
            <a:endParaRPr lang="sv-SE" dirty="0"/>
          </a:p>
          <a:p>
            <a:r>
              <a:rPr lang="sv-SE" dirty="0"/>
              <a:t>VO: Att Guds Ande var Jesus som kom över Maria var de första kristnas syn.</a:t>
            </a:r>
          </a:p>
          <a:p>
            <a:endParaRPr lang="sv-SE" dirty="0"/>
          </a:p>
          <a:p>
            <a:r>
              <a:rPr lang="sv-SE" dirty="0"/>
              <a:t>Även:</a:t>
            </a:r>
          </a:p>
          <a:p>
            <a:pPr marL="171450" indent="-171450">
              <a:buFont typeface="Arial" panose="020B0604020202020204" pitchFamily="34" charset="0"/>
              <a:buChar char="•"/>
            </a:pPr>
            <a:r>
              <a:rPr lang="sv-SE" sz="1200" dirty="0"/>
              <a:t>Om att ingen sett Fadern: Joh 5:37, 6:46, 14:9. Och ”</a:t>
            </a:r>
            <a:r>
              <a:rPr lang="sv-SE" sz="1200" dirty="0">
                <a:solidFill>
                  <a:srgbClr val="C00000"/>
                </a:solidFill>
                <a:effectLst/>
              </a:rPr>
              <a:t>Han bor i ett ljus dit </a:t>
            </a:r>
            <a:r>
              <a:rPr lang="sv-SE" sz="1200" i="1" u="sng" dirty="0">
                <a:solidFill>
                  <a:srgbClr val="C00000"/>
                </a:solidFill>
                <a:effectLst/>
              </a:rPr>
              <a:t>ingen</a:t>
            </a:r>
            <a:r>
              <a:rPr lang="sv-SE" sz="1200" dirty="0">
                <a:solidFill>
                  <a:srgbClr val="C00000"/>
                </a:solidFill>
                <a:effectLst/>
              </a:rPr>
              <a:t> kan komma och som </a:t>
            </a:r>
            <a:r>
              <a:rPr lang="sv-SE" sz="1200" i="1" u="sng" dirty="0">
                <a:solidFill>
                  <a:srgbClr val="C00000"/>
                </a:solidFill>
                <a:effectLst/>
              </a:rPr>
              <a:t>ingen</a:t>
            </a:r>
            <a:r>
              <a:rPr lang="sv-SE" sz="1200" dirty="0">
                <a:solidFill>
                  <a:srgbClr val="C00000"/>
                </a:solidFill>
                <a:effectLst/>
              </a:rPr>
              <a:t> människa har sett eller kan se.”</a:t>
            </a:r>
            <a:r>
              <a:rPr lang="sv-SE" sz="1200" dirty="0">
                <a:effectLst/>
              </a:rPr>
              <a:t> </a:t>
            </a:r>
            <a:r>
              <a:rPr lang="sv-SE" sz="1050" dirty="0">
                <a:effectLst/>
              </a:rPr>
              <a:t>(1 Tim 6:16)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50" dirty="0">
                <a:effectLst/>
              </a:rPr>
              <a:t>Om att Jesus är Guds ängel: ”</a:t>
            </a:r>
            <a:r>
              <a:rPr lang="sv-SE" sz="1200" dirty="0">
                <a:solidFill>
                  <a:srgbClr val="C00000"/>
                </a:solidFill>
                <a:effectLst/>
              </a:rPr>
              <a:t>Detta är </a:t>
            </a:r>
            <a:r>
              <a:rPr lang="sv-SE" sz="1200" b="1" i="1" dirty="0">
                <a:solidFill>
                  <a:srgbClr val="C00000"/>
                </a:solidFill>
                <a:effectLst/>
              </a:rPr>
              <a:t>Jesu Kristi </a:t>
            </a:r>
            <a:r>
              <a:rPr lang="sv-SE" sz="1200" i="1" u="sng" dirty="0">
                <a:solidFill>
                  <a:srgbClr val="C00000"/>
                </a:solidFill>
                <a:effectLst/>
              </a:rPr>
              <a:t>uppenbarelse</a:t>
            </a:r>
            <a:r>
              <a:rPr lang="sv-SE" sz="1200" dirty="0">
                <a:solidFill>
                  <a:srgbClr val="C00000"/>
                </a:solidFill>
                <a:effectLst/>
              </a:rPr>
              <a:t>, som Gud gav… Han sände sin </a:t>
            </a:r>
            <a:r>
              <a:rPr lang="sv-SE" sz="1200" b="1" i="1" dirty="0">
                <a:solidFill>
                  <a:srgbClr val="C00000"/>
                </a:solidFill>
                <a:effectLst/>
              </a:rPr>
              <a:t>ängel</a:t>
            </a:r>
            <a:r>
              <a:rPr lang="sv-SE" sz="1200" dirty="0">
                <a:solidFill>
                  <a:srgbClr val="C00000"/>
                </a:solidFill>
                <a:effectLst/>
              </a:rPr>
              <a:t> och gjorde det känt för sin tjänare Johannes.”</a:t>
            </a:r>
            <a:r>
              <a:rPr lang="sv-SE" sz="1200" dirty="0">
                <a:effectLst/>
              </a:rPr>
              <a:t> </a:t>
            </a:r>
            <a:r>
              <a:rPr lang="sv-SE" sz="1050" dirty="0">
                <a:effectLst/>
              </a:rPr>
              <a:t>(Upp 1:1)</a:t>
            </a:r>
            <a:endParaRPr lang="sv-SE" sz="1200" dirty="0"/>
          </a:p>
          <a:p>
            <a:pPr marL="171450" indent="-171450">
              <a:buFont typeface="Arial" panose="020B0604020202020204" pitchFamily="34" charset="0"/>
              <a:buChar char="•"/>
            </a:pPr>
            <a:r>
              <a:rPr lang="sv-SE" dirty="0"/>
              <a:t>Om att han är född på skapelsedag ett: ”</a:t>
            </a:r>
            <a:r>
              <a:rPr lang="sv-SE" sz="1200" dirty="0">
                <a:solidFill>
                  <a:srgbClr val="C00000"/>
                </a:solidFill>
              </a:rPr>
              <a:t>Herren hade/födde mig [visheten] vid begynnelsen av sin väg, före sina gärningar i urtiden.”</a:t>
            </a:r>
            <a:r>
              <a:rPr lang="sv-SE" sz="1200" dirty="0"/>
              <a:t> (Ords 8:22)</a:t>
            </a:r>
          </a:p>
          <a:p>
            <a:pPr marL="171450" indent="-171450">
              <a:buFont typeface="Arial" panose="020B0604020202020204" pitchFamily="34" charset="0"/>
              <a:buChar char="•"/>
            </a:pPr>
            <a:r>
              <a:rPr lang="sv-SE" sz="1200" dirty="0"/>
              <a:t>Om Guds agent vid skapelsen: ”I honom skapades allt i himlen och på jorden.” (Kol 1:16)</a:t>
            </a:r>
          </a:p>
          <a:p>
            <a:pPr marL="171450" indent="-171450">
              <a:buFont typeface="Arial" panose="020B0604020202020204" pitchFamily="34" charset="0"/>
              <a:buChar char="•"/>
            </a:pPr>
            <a:r>
              <a:rPr lang="sv-SE" sz="1200" dirty="0"/>
              <a:t>Om att Jesus stigit ner från/upp till himlen: </a:t>
            </a:r>
            <a:r>
              <a:rPr lang="sv-SE" dirty="0">
                <a:effectLst/>
              </a:rPr>
              <a:t>Mika 5:1, Joh 3:13, Ef 4:9-10.</a:t>
            </a:r>
          </a:p>
          <a:p>
            <a:pPr marL="171450" indent="-171450">
              <a:buFont typeface="Arial" panose="020B0604020202020204" pitchFamily="34" charset="0"/>
              <a:buChar char="•"/>
            </a:pPr>
            <a:r>
              <a:rPr lang="sv-SE" dirty="0">
                <a:effectLst/>
              </a:rPr>
              <a:t>Om att ingå förbund: ”</a:t>
            </a:r>
            <a:r>
              <a:rPr lang="sv-SE" sz="1200" b="1" i="1" dirty="0">
                <a:solidFill>
                  <a:srgbClr val="C00000"/>
                </a:solidFill>
                <a:effectLst/>
              </a:rPr>
              <a:t>Herren</a:t>
            </a:r>
            <a:r>
              <a:rPr lang="sv-SE" sz="1200" dirty="0">
                <a:solidFill>
                  <a:srgbClr val="C00000"/>
                </a:solidFill>
                <a:effectLst/>
              </a:rPr>
              <a:t>… ska plötsligt komma till sitt tempel, </a:t>
            </a:r>
            <a:r>
              <a:rPr lang="sv-SE" sz="1200" i="1" u="sng" dirty="0">
                <a:solidFill>
                  <a:srgbClr val="C00000"/>
                </a:solidFill>
                <a:effectLst/>
              </a:rPr>
              <a:t>förbundets sändebud</a:t>
            </a:r>
            <a:r>
              <a:rPr lang="sv-SE" sz="1200" dirty="0">
                <a:solidFill>
                  <a:srgbClr val="C00000"/>
                </a:solidFill>
                <a:effectLst/>
              </a:rPr>
              <a:t>.”</a:t>
            </a:r>
            <a:r>
              <a:rPr lang="sv-SE" sz="1200" dirty="0">
                <a:effectLst/>
              </a:rPr>
              <a:t> </a:t>
            </a:r>
            <a:r>
              <a:rPr lang="sv-SE" sz="1050" dirty="0">
                <a:effectLst/>
              </a:rPr>
              <a:t>(Mal 3:1)</a:t>
            </a:r>
            <a:endParaRPr lang="sv-SE" dirty="0">
              <a:effectLst/>
            </a:endParaRPr>
          </a:p>
          <a:p>
            <a:pPr marL="171450" indent="-171450">
              <a:buFont typeface="Arial" panose="020B0604020202020204" pitchFamily="34" charset="0"/>
              <a:buChar char="•"/>
            </a:pPr>
            <a:r>
              <a:rPr lang="sv-SE" dirty="0">
                <a:effectLst/>
              </a:rPr>
              <a:t>Om att han talat till profeterna: ”</a:t>
            </a:r>
            <a:r>
              <a:rPr lang="sv-SE" sz="1200" dirty="0">
                <a:solidFill>
                  <a:srgbClr val="C00000"/>
                </a:solidFill>
              </a:rPr>
              <a:t>Detta är </a:t>
            </a:r>
            <a:r>
              <a:rPr lang="sv-SE" sz="1200" i="1" u="sng" dirty="0">
                <a:solidFill>
                  <a:srgbClr val="C00000"/>
                </a:solidFill>
              </a:rPr>
              <a:t>Jesu Kristi uppenbarelse</a:t>
            </a:r>
            <a:r>
              <a:rPr lang="sv-SE" sz="1200" dirty="0">
                <a:solidFill>
                  <a:srgbClr val="C00000"/>
                </a:solidFill>
              </a:rPr>
              <a:t>… [Gud] sände </a:t>
            </a:r>
            <a:r>
              <a:rPr lang="sv-SE" sz="1200" i="1" u="sng" dirty="0">
                <a:solidFill>
                  <a:srgbClr val="C00000"/>
                </a:solidFill>
              </a:rPr>
              <a:t>sin ängel </a:t>
            </a:r>
            <a:r>
              <a:rPr lang="sv-SE" sz="1200" dirty="0">
                <a:solidFill>
                  <a:srgbClr val="C00000"/>
                </a:solidFill>
              </a:rPr>
              <a:t>och gjorde det känt för sin tjänare Johannes, som har vittnat om </a:t>
            </a:r>
            <a:r>
              <a:rPr lang="sv-SE" sz="1200" i="1" u="sng" dirty="0">
                <a:solidFill>
                  <a:srgbClr val="C00000"/>
                </a:solidFill>
              </a:rPr>
              <a:t>Guds ord </a:t>
            </a:r>
            <a:r>
              <a:rPr lang="sv-SE" sz="1200" dirty="0">
                <a:solidFill>
                  <a:srgbClr val="C00000"/>
                </a:solidFill>
              </a:rPr>
              <a:t>och </a:t>
            </a:r>
            <a:r>
              <a:rPr lang="sv-SE" sz="1200" i="1" u="sng" dirty="0">
                <a:solidFill>
                  <a:srgbClr val="C00000"/>
                </a:solidFill>
              </a:rPr>
              <a:t>Jesu Kristi vittnesbörd</a:t>
            </a:r>
            <a:r>
              <a:rPr lang="sv-SE" sz="1200" dirty="0">
                <a:solidFill>
                  <a:srgbClr val="C00000"/>
                </a:solidFill>
              </a:rPr>
              <a:t>… Saliga de som lyssnar till </a:t>
            </a:r>
            <a:r>
              <a:rPr lang="sv-SE" sz="1200" i="1" u="sng" dirty="0">
                <a:solidFill>
                  <a:srgbClr val="C00000"/>
                </a:solidFill>
              </a:rPr>
              <a:t>profetians</a:t>
            </a:r>
            <a:r>
              <a:rPr lang="sv-SE" sz="1200" dirty="0">
                <a:solidFill>
                  <a:srgbClr val="C00000"/>
                </a:solidFill>
              </a:rPr>
              <a:t> ord och tar vara på det som står skrivet i den.”</a:t>
            </a:r>
            <a:r>
              <a:rPr lang="sv-SE" sz="1200" dirty="0"/>
              <a:t> (Upp 1:1-3)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Ibland talar Budbäraren sina egna ord, ex Sak 1:12.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Om att Sonen får Guds namn: Möte med Budbäraren leder till att man säger sig ha sett Gud (1 Mos 16:13). Människor kallade Budbäraren för Gud (Dom 6:15)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Om samma titlar: Jmf Jes 44:6.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Om att Gud kan ändra sig: Selofhads döttrar i </a:t>
            </a:r>
            <a:r>
              <a:rPr lang="sv-SE" dirty="0">
                <a:effectLst/>
              </a:rPr>
              <a:t>4 Mos 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Om att Jesus behöll ett visst minne: ”</a:t>
            </a:r>
            <a:r>
              <a:rPr lang="sv-SE" sz="1200" dirty="0">
                <a:solidFill>
                  <a:srgbClr val="C00000"/>
                </a:solidFill>
                <a:effectLst/>
              </a:rPr>
              <a:t>Vi talar </a:t>
            </a:r>
            <a:r>
              <a:rPr lang="sv-SE" sz="1200" i="1" u="sng" dirty="0">
                <a:solidFill>
                  <a:srgbClr val="C00000"/>
                </a:solidFill>
                <a:effectLst/>
              </a:rPr>
              <a:t>om det vi vet</a:t>
            </a:r>
            <a:r>
              <a:rPr lang="sv-SE" sz="1200" dirty="0">
                <a:solidFill>
                  <a:srgbClr val="C00000"/>
                </a:solidFill>
                <a:effectLst/>
              </a:rPr>
              <a:t> och vittnar </a:t>
            </a:r>
            <a:r>
              <a:rPr lang="sv-SE" sz="1200" i="1" u="sng" dirty="0">
                <a:solidFill>
                  <a:srgbClr val="C00000"/>
                </a:solidFill>
                <a:effectLst/>
              </a:rPr>
              <a:t>om det vi har sett</a:t>
            </a:r>
            <a:r>
              <a:rPr lang="sv-SE" sz="1200" dirty="0">
                <a:solidFill>
                  <a:srgbClr val="C00000"/>
                </a:solidFill>
                <a:effectLst/>
              </a:rPr>
              <a:t>… Om ni inte tror när jag talar till er om det jordiska, hur ska ni då kunna tro när jag </a:t>
            </a:r>
            <a:r>
              <a:rPr lang="sv-SE" sz="1200" i="1" u="sng" dirty="0">
                <a:solidFill>
                  <a:srgbClr val="C00000"/>
                </a:solidFill>
                <a:effectLst/>
              </a:rPr>
              <a:t>talar till er om det himmelska</a:t>
            </a:r>
            <a:r>
              <a:rPr lang="sv-SE" sz="1200" dirty="0">
                <a:solidFill>
                  <a:srgbClr val="C00000"/>
                </a:solidFill>
                <a:effectLst/>
              </a:rPr>
              <a:t>?” </a:t>
            </a:r>
            <a:r>
              <a:rPr lang="sv-SE" sz="1200" dirty="0">
                <a:effectLst/>
              </a:rPr>
              <a:t>(Joh 3:11-12)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rPr>
              <a:t>Jesus kunde även förlåta synder: ”</a:t>
            </a:r>
            <a:r>
              <a:rPr lang="sv-SE" dirty="0">
                <a:solidFill>
                  <a:srgbClr val="C00000"/>
                </a:solidFill>
              </a:rPr>
              <a:t>[</a:t>
            </a:r>
            <a:r>
              <a:rPr lang="sv-SE" i="1" u="sng" dirty="0">
                <a:solidFill>
                  <a:srgbClr val="C00000"/>
                </a:solidFill>
              </a:rPr>
              <a:t>Herrens budbärare</a:t>
            </a:r>
            <a:r>
              <a:rPr lang="sv-SE" dirty="0">
                <a:solidFill>
                  <a:srgbClr val="C00000"/>
                </a:solidFill>
              </a:rPr>
              <a:t>] sade till Josua: Se, </a:t>
            </a:r>
            <a:r>
              <a:rPr lang="sv-SE" i="1" u="sng" dirty="0">
                <a:solidFill>
                  <a:srgbClr val="C00000"/>
                </a:solidFill>
              </a:rPr>
              <a:t>jag</a:t>
            </a:r>
            <a:r>
              <a:rPr lang="sv-SE" dirty="0">
                <a:solidFill>
                  <a:srgbClr val="C00000"/>
                </a:solidFill>
              </a:rPr>
              <a:t> har tagit din missgärning från dig.” </a:t>
            </a:r>
            <a:r>
              <a:rPr lang="sv-SE" sz="1050" dirty="0"/>
              <a:t>(Sak 3:4)</a:t>
            </a:r>
            <a:endParaRPr lang="sv-SE" sz="1200" dirty="0">
              <a:effectLs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26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29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dirty="0">
              <a:solidFill>
                <a:srgbClr val="C00000"/>
              </a:solidFill>
            </a:endParaRPr>
          </a:p>
        </p:txBody>
      </p:sp>
      <p:sp>
        <p:nvSpPr>
          <p:cNvPr id="4" name="Platshållare för bildnummer 3"/>
          <p:cNvSpPr>
            <a:spLocks noGrp="1"/>
          </p:cNvSpPr>
          <p:nvPr>
            <p:ph type="sldNum" sz="quarter" idx="5"/>
          </p:nvPr>
        </p:nvSpPr>
        <p:spPr/>
        <p:txBody>
          <a:bodyPr/>
          <a:lstStyle/>
          <a:p>
            <a:fld id="{1E3176EC-C84D-4117-AB1D-1C19FDABD098}" type="slidenum">
              <a:rPr lang="sv-SE" smtClean="0"/>
              <a:t>2</a:t>
            </a:fld>
            <a:endParaRPr lang="sv-SE" dirty="0"/>
          </a:p>
        </p:txBody>
      </p:sp>
    </p:spTree>
    <p:extLst>
      <p:ext uri="{BB962C8B-B14F-4D97-AF65-F5344CB8AC3E}">
        <p14:creationId xmlns:p14="http://schemas.microsoft.com/office/powerpoint/2010/main" val="366281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VO: Guds Ande = Den helige Ande</a:t>
            </a:r>
          </a:p>
          <a:p>
            <a:endParaRPr lang="sv-SE" dirty="0"/>
          </a:p>
          <a:p>
            <a:r>
              <a:rPr lang="sv-SE" dirty="0"/>
              <a:t>Också:</a:t>
            </a:r>
          </a:p>
          <a:p>
            <a:r>
              <a:rPr lang="sv-SE" dirty="0">
                <a:solidFill>
                  <a:srgbClr val="C00000"/>
                </a:solidFill>
                <a:effectLst/>
              </a:rPr>
              <a:t>”[Det andra vilddjuret] fick makt att ge </a:t>
            </a:r>
            <a:r>
              <a:rPr lang="sv-SE" b="1" i="1" dirty="0">
                <a:solidFill>
                  <a:srgbClr val="C00000"/>
                </a:solidFill>
                <a:effectLst/>
              </a:rPr>
              <a:t>livsande</a:t>
            </a:r>
            <a:r>
              <a:rPr lang="sv-SE" i="1" dirty="0">
                <a:solidFill>
                  <a:srgbClr val="C00000"/>
                </a:solidFill>
                <a:effectLst/>
              </a:rPr>
              <a:t> [pneuma]</a:t>
            </a:r>
            <a:r>
              <a:rPr lang="sv-SE" dirty="0">
                <a:solidFill>
                  <a:srgbClr val="C00000"/>
                </a:solidFill>
                <a:effectLst/>
              </a:rPr>
              <a:t> åt vilddjurets bild, så att den till och med kunde tala.”</a:t>
            </a:r>
            <a:r>
              <a:rPr lang="sv-SE" dirty="0">
                <a:effectLst/>
              </a:rPr>
              <a:t> </a:t>
            </a:r>
            <a:r>
              <a:rPr lang="sv-SE" sz="1050" dirty="0">
                <a:effectLst/>
              </a:rPr>
              <a:t>(Upp 13:15)</a:t>
            </a:r>
          </a:p>
          <a:p>
            <a:endParaRPr lang="sv-SE" sz="1050" dirty="0">
              <a:effectLst/>
            </a:endParaRPr>
          </a:p>
          <a:p>
            <a:r>
              <a:rPr lang="sv-SE" sz="1050" strike="sngStrike" dirty="0">
                <a:effectLst/>
              </a:rPr>
              <a:t>Pixabay</a:t>
            </a:r>
            <a:endParaRPr lang="sv-SE" strike="sngStrik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973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VO: Jesus talade till profeterna.</a:t>
            </a:r>
          </a:p>
          <a:p>
            <a:endParaRPr lang="sv-SE" dirty="0"/>
          </a:p>
          <a:p>
            <a:r>
              <a:rPr lang="sv-SE" dirty="0"/>
              <a:t>Också:</a:t>
            </a:r>
          </a:p>
          <a:p>
            <a:r>
              <a:rPr lang="sv-SE" dirty="0">
                <a:solidFill>
                  <a:srgbClr val="C00000"/>
                </a:solidFill>
              </a:rPr>
              <a:t>”Då lät </a:t>
            </a:r>
            <a:r>
              <a:rPr lang="sv-SE" cap="small" dirty="0">
                <a:solidFill>
                  <a:srgbClr val="C00000"/>
                </a:solidFill>
              </a:rPr>
              <a:t>Herren</a:t>
            </a:r>
            <a:r>
              <a:rPr lang="sv-SE" dirty="0">
                <a:solidFill>
                  <a:srgbClr val="C00000"/>
                </a:solidFill>
              </a:rPr>
              <a:t> svavel och eld regna ner från himlen, från </a:t>
            </a:r>
            <a:r>
              <a:rPr lang="sv-SE" cap="small" dirty="0">
                <a:solidFill>
                  <a:srgbClr val="C00000"/>
                </a:solidFill>
              </a:rPr>
              <a:t>Herren</a:t>
            </a:r>
            <a:r>
              <a:rPr lang="sv-SE" dirty="0">
                <a:solidFill>
                  <a:srgbClr val="C00000"/>
                </a:solidFill>
              </a:rPr>
              <a:t>, över Sodom och Gomorra.” </a:t>
            </a:r>
            <a:r>
              <a:rPr lang="sv-SE" sz="1050" dirty="0"/>
              <a:t>(1 Mos 19:24)</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C00000"/>
                </a:solidFill>
                <a:effectLst/>
              </a:rPr>
              <a:t>”Sedan han sagt detta, andades han på dem och sade: Ta emot </a:t>
            </a:r>
            <a:r>
              <a:rPr lang="sv-SE" b="1" i="1" dirty="0">
                <a:solidFill>
                  <a:srgbClr val="C00000"/>
                </a:solidFill>
                <a:effectLst/>
              </a:rPr>
              <a:t>den helige Ande</a:t>
            </a:r>
            <a:r>
              <a:rPr lang="sv-SE" dirty="0">
                <a:solidFill>
                  <a:srgbClr val="C00000"/>
                </a:solidFill>
                <a:effectLst/>
              </a:rPr>
              <a:t>!” </a:t>
            </a:r>
            <a:r>
              <a:rPr lang="sv-SE" sz="1050" dirty="0">
                <a:effectLst/>
              </a:rPr>
              <a:t>(Joh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strike="sngStrike" dirty="0">
                <a:effectLst/>
              </a:rPr>
              <a:t>Pixabay</a:t>
            </a:r>
          </a:p>
        </p:txBody>
      </p:sp>
      <p:sp>
        <p:nvSpPr>
          <p:cNvPr id="4" name="Platshållare för bildnummer 3"/>
          <p:cNvSpPr>
            <a:spLocks noGrp="1"/>
          </p:cNvSpPr>
          <p:nvPr>
            <p:ph type="sldNum" sz="quarter" idx="5"/>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40718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”Från Johannes till de sju församlingarna… Frid från honom som är och som var och som kommer, och från de </a:t>
            </a:r>
            <a:r>
              <a:rPr lang="sv-SE" sz="1200" i="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sju andarna</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sv-S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per församling]</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framför hans tron.”</a:t>
            </a:r>
            <a:r>
              <a:rPr lang="sv-S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(Upp 1:4) Andarna är också ”</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sju ögon” </a:t>
            </a:r>
            <a:r>
              <a:rPr lang="sv-S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 5:6) som kontinuerligt observerar församlingarna. Men detta är </a:t>
            </a:r>
            <a:r>
              <a:rPr lang="sv-SE" sz="12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själv</a:t>
            </a:r>
            <a:r>
              <a:rPr lang="sv-S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 breven till församlingarna.</a:t>
            </a:r>
            <a:endParaRPr lang="sv-SE"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Platshållare för bildnummer 3"/>
          <p:cNvSpPr>
            <a:spLocks noGrp="1"/>
          </p:cNvSpPr>
          <p:nvPr>
            <p:ph type="sldNum" sz="quarter" idx="5"/>
          </p:nvPr>
        </p:nvSpPr>
        <p:spPr/>
        <p:txBody>
          <a:bodyPr/>
          <a:lstStyle/>
          <a:p>
            <a:fld id="{1E3176EC-C84D-4117-AB1D-1C19FDABD098}" type="slidenum">
              <a:rPr lang="sv-SE" smtClean="0"/>
              <a:t>5</a:t>
            </a:fld>
            <a:endParaRPr lang="sv-SE" dirty="0"/>
          </a:p>
        </p:txBody>
      </p:sp>
    </p:spTree>
    <p:extLst>
      <p:ext uri="{BB962C8B-B14F-4D97-AF65-F5344CB8AC3E}">
        <p14:creationId xmlns:p14="http://schemas.microsoft.com/office/powerpoint/2010/main" val="125029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VO: Dominerande lära, inte från början utan sedan 300-talet. Vid kyrkomötet i Konstantinopel år 381 e.Kr. blev den ”officiell” då den införlivades i trosbekännelserna. </a:t>
            </a:r>
          </a:p>
          <a:p>
            <a:r>
              <a:rPr lang="sv-SE" dirty="0"/>
              <a:t>Men detta var nästan 300 år efter att sista aposteln, Johannes, dog.</a:t>
            </a:r>
          </a:p>
          <a:p>
            <a:endParaRPr lang="sv-SE" dirty="0"/>
          </a:p>
          <a:p>
            <a:r>
              <a:rPr lang="sv-SE" dirty="0"/>
              <a:t>VO: Anden är inte en person: Satt ””bevis”” inom citationstecken eftersom alla lyssnare (troligen inte ens de flesta) kommer att hålla med mig. För att inte vara för kategorisk har jag därför formulerat dem som frågor, men jag menar att som ser Anden som en egen person åtminstone bör försöka svara på dem. </a:t>
            </a:r>
          </a:p>
          <a:p>
            <a:endParaRPr lang="sv-SE" dirty="0"/>
          </a:p>
          <a:p>
            <a:pPr marL="0" lvl="1" indent="0">
              <a:buFont typeface="Symbol" panose="05050102010706020507" pitchFamily="18" charset="2"/>
              <a:buNone/>
            </a:pPr>
            <a:r>
              <a:rPr lang="sv-SE" sz="1050" dirty="0">
                <a:effectLst/>
                <a:latin typeface="Calibri" panose="020F0502020204030204" pitchFamily="34" charset="0"/>
                <a:ea typeface="Times New Roman" panose="02020603050405020304" pitchFamily="18" charset="0"/>
                <a:cs typeface="Calibri" panose="020F0502020204030204" pitchFamily="34" charset="0"/>
              </a:rPr>
              <a:t>Även: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50" dirty="0">
                <a:effectLst/>
                <a:latin typeface="Calibri" panose="020F0502020204030204" pitchFamily="34" charset="0"/>
                <a:ea typeface="Times New Roman" panose="02020603050405020304" pitchFamily="18" charset="0"/>
                <a:cs typeface="Calibri" panose="020F0502020204030204" pitchFamily="34" charset="0"/>
              </a:rPr>
              <a:t>”Hjälparen” är i maskulinum i Joh 16. Ja, ”hjälparen” är maskulinum i grekiskan. Ande är dock neutrum.</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50" dirty="0"/>
              <a:t>Anden sänker sig som en duva när Jesus blir döpt (Matt 3:16), men det är ingen beskrivning av Guds </a:t>
            </a:r>
            <a:r>
              <a:rPr lang="sv-SE" sz="1050" i="1" u="sng" dirty="0"/>
              <a:t>natur</a:t>
            </a:r>
            <a:r>
              <a:rPr lang="sv-SE" sz="1050" dirty="0"/>
              <a:t>.</a:t>
            </a:r>
          </a:p>
        </p:txBody>
      </p:sp>
      <p:sp>
        <p:nvSpPr>
          <p:cNvPr id="4" name="Platshållare för bildnummer 3"/>
          <p:cNvSpPr>
            <a:spLocks noGrp="1"/>
          </p:cNvSpPr>
          <p:nvPr>
            <p:ph type="sldNum" sz="quarter" idx="5"/>
          </p:nvPr>
        </p:nvSpPr>
        <p:spPr/>
        <p:txBody>
          <a:bodyPr/>
          <a:lstStyle/>
          <a:p>
            <a:fld id="{1E3176EC-C84D-4117-AB1D-1C19FDABD098}" type="slidenum">
              <a:rPr lang="sv-SE" smtClean="0"/>
              <a:t>6</a:t>
            </a:fld>
            <a:endParaRPr lang="sv-SE" dirty="0"/>
          </a:p>
        </p:txBody>
      </p:sp>
    </p:spTree>
    <p:extLst>
      <p:ext uri="{BB962C8B-B14F-4D97-AF65-F5344CB8AC3E}">
        <p14:creationId xmlns:p14="http://schemas.microsoft.com/office/powerpoint/2010/main" val="97548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90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VO: Grekiska ordet för ”Hjälpare” är </a:t>
            </a:r>
            <a:r>
              <a:rPr lang="sv-SE" sz="12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parakletos</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Även: ”</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[Profeterna] försökte förstå vem eller vilken tid </a:t>
            </a:r>
            <a:r>
              <a:rPr lang="sv-SE" sz="1200" i="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Kristi Ande</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 dem syftade på när han förutsade Kristi lidanden och den härlighet som skulle följa… Det budskapet har nu förkunnats för er genom dem som i </a:t>
            </a:r>
            <a:r>
              <a:rPr lang="sv-SE" sz="1200" i="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den helige Ande</a:t>
            </a:r>
            <a:r>
              <a:rPr lang="sv-SE" sz="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sänd från himlen, gav er evangeliet.” </a:t>
            </a:r>
            <a:r>
              <a:rPr lang="sv-SE" sz="1200" dirty="0">
                <a:effectLst/>
                <a:latin typeface="Calibri" panose="020F0502020204030204" pitchFamily="34" charset="0"/>
                <a:ea typeface="Times New Roman" panose="02020603050405020304" pitchFamily="18" charset="0"/>
                <a:cs typeface="Calibri" panose="020F0502020204030204" pitchFamily="34" charset="0"/>
              </a:rPr>
              <a:t>(1 Pet 1:11-12)</a:t>
            </a:r>
            <a:endParaRPr lang="LID4096"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3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VO: </a:t>
            </a:r>
            <a:r>
              <a:rPr lang="sv-SE" dirty="0">
                <a:latin typeface="Calibri" panose="020F0502020204030204" pitchFamily="34" charset="0"/>
                <a:ea typeface="Times New Roman" panose="02020603050405020304" pitchFamily="18" charset="0"/>
                <a:cs typeface="Calibri" panose="020F0502020204030204" pitchFamily="34" charset="0"/>
              </a:rPr>
              <a:t>Undantag till Paulus hälsningar: Kolosserbrevet som bara hälsar från Fadern.</a:t>
            </a:r>
          </a:p>
          <a:p>
            <a:endParaRPr lang="sv-SE" dirty="0">
              <a:latin typeface="Calibri" panose="020F0502020204030204" pitchFamily="34" charset="0"/>
              <a:cs typeface="Calibri" panose="020F0502020204030204" pitchFamily="34" charset="0"/>
            </a:endParaRPr>
          </a:p>
          <a:p>
            <a:r>
              <a:rPr lang="sv-SE" dirty="0">
                <a:latin typeface="Calibri" panose="020F0502020204030204" pitchFamily="34" charset="0"/>
                <a:cs typeface="Calibri" panose="020F0502020204030204" pitchFamily="34" charset="0"/>
              </a:rPr>
              <a:t>VO: Missionsbefallningen.</a:t>
            </a:r>
          </a:p>
          <a:p>
            <a:pPr marL="171450" indent="-171450">
              <a:buFont typeface="Arial" panose="020B0604020202020204" pitchFamily="34" charset="0"/>
              <a:buChar char="•"/>
            </a:pPr>
            <a:r>
              <a:rPr lang="sv-SE" dirty="0">
                <a:latin typeface="Calibri" panose="020F0502020204030204" pitchFamily="34" charset="0"/>
                <a:cs typeface="Calibri" panose="020F0502020204030204" pitchFamily="34" charset="0"/>
              </a:rPr>
              <a:t>Alla dop i Apg som specificeras i någons namn sker i Jesu namn. Det är 4 stycken.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Möjlighet 1: Eusebius citerade versen många gånger, och han skriver: ”</a:t>
            </a:r>
            <a:r>
              <a:rPr lang="sv-SE" dirty="0">
                <a:solidFill>
                  <a:srgbClr val="C00000"/>
                </a:solidFill>
              </a:rPr>
              <a:t>Gå ut och gör alla folk till lärjungar </a:t>
            </a:r>
            <a:r>
              <a:rPr lang="sv-SE" i="1" u="sng" dirty="0">
                <a:solidFill>
                  <a:srgbClr val="C00000"/>
                </a:solidFill>
              </a:rPr>
              <a:t>i mitt namn</a:t>
            </a:r>
            <a:r>
              <a:rPr lang="sv-SE" dirty="0">
                <a:solidFill>
                  <a:srgbClr val="C00000"/>
                </a:solidFill>
              </a:rPr>
              <a:t>.” </a:t>
            </a:r>
            <a:r>
              <a:rPr lang="sv-SE" dirty="0"/>
              <a:t>Han hade tillgång till den arameiska versionen av Matteus som många kyrkofäder ansåg vara den ursprungliga.</a:t>
            </a:r>
            <a:br>
              <a:rPr lang="sv-SE" dirty="0"/>
            </a:br>
            <a:r>
              <a:rPr lang="sv-SE" dirty="0"/>
              <a:t>Annan ”förfalskning” är Johanniska kommat i 1 Joh 5:7 där KJV har Fader, Ord och DHA </a:t>
            </a:r>
            <a:r>
              <a:rPr lang="sv-SE" i="1" u="sng" dirty="0"/>
              <a:t>som är ett</a:t>
            </a:r>
            <a:r>
              <a:rPr lang="sv-SE" dirty="0"/>
              <a:t>, medan senare översättningar tagit bort 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Möjlighet 2: Vi ska döpa </a:t>
            </a:r>
            <a:r>
              <a:rPr lang="sv-SE" i="1" dirty="0"/>
              <a:t>”</a:t>
            </a:r>
            <a:r>
              <a:rPr lang="sv-SE" i="1" u="sng" dirty="0"/>
              <a:t>därför</a:t>
            </a:r>
            <a:r>
              <a:rPr lang="sv-SE" i="1" dirty="0"/>
              <a:t>”</a:t>
            </a:r>
            <a:r>
              <a:rPr lang="sv-SE" dirty="0"/>
              <a:t> att Jesus fått all makt. Från Fadern till Sonen (ev. via Johannes Döparen enligt Joh 1:33 och 3:26-27) Från Sonen till apostlarna (här i Matt 28). DHA lades till eftersom </a:t>
            </a:r>
            <a:r>
              <a:rPr lang="sv-SE" sz="1200" i="0" dirty="0">
                <a:effectLst/>
                <a:latin typeface="Calibri" panose="020F0502020204030204" pitchFamily="34" charset="0"/>
                <a:ea typeface="Times New Roman" panose="02020603050405020304" pitchFamily="18" charset="0"/>
                <a:cs typeface="Calibri" panose="020F0502020204030204" pitchFamily="34" charset="0"/>
              </a:rPr>
              <a:t>missionen skulle pågå ”till tidens </a:t>
            </a:r>
            <a:r>
              <a:rPr lang="sv-SE" sz="1200" dirty="0">
                <a:effectLst/>
                <a:latin typeface="Calibri" panose="020F0502020204030204" pitchFamily="34" charset="0"/>
                <a:ea typeface="Times New Roman" panose="02020603050405020304" pitchFamily="18" charset="0"/>
                <a:cs typeface="Calibri" panose="020F0502020204030204" pitchFamily="34" charset="0"/>
              </a:rPr>
              <a:t>slut” och då var apostlarna döda. </a:t>
            </a:r>
            <a:r>
              <a:rPr lang="sv-SE" dirty="0"/>
              <a:t>(Det stämmer också med prepositionen </a:t>
            </a:r>
            <a:r>
              <a:rPr lang="sv-SE" i="1" dirty="0"/>
              <a:t>eis</a:t>
            </a:r>
            <a:r>
              <a:rPr lang="sv-SE" dirty="0"/>
              <a:t> som betyder ”in i” snarare än ”i”.)</a:t>
            </a:r>
          </a:p>
          <a:p>
            <a:endParaRPr lang="sv-SE" dirty="0"/>
          </a:p>
          <a:p>
            <a:r>
              <a:rPr lang="sv-SE" dirty="0"/>
              <a:t>Även: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”Den dagen eller stunden känner ingen – inte änglarna i himlen, inte ens </a:t>
            </a:r>
            <a:r>
              <a:rPr lang="sv-SE" sz="1200" i="1"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Sonen</a:t>
            </a: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ingen utom </a:t>
            </a:r>
            <a:r>
              <a:rPr lang="sv-SE" sz="1200" i="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Fadern</a:t>
            </a:r>
            <a:r>
              <a:rPr lang="sv-SE" sz="1200" dirty="0">
                <a:latin typeface="Calibri" panose="020F0502020204030204" pitchFamily="34" charset="0"/>
                <a:ea typeface="Times New Roman" panose="02020603050405020304" pitchFamily="18" charset="0"/>
                <a:cs typeface="Calibri" panose="020F0502020204030204" pitchFamily="34" charset="0"/>
              </a:rPr>
              <a:t>.” (Mark 13:32)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70C0"/>
                </a:solidFill>
                <a:latin typeface="Calibri" panose="020F0502020204030204" pitchFamily="34" charset="0"/>
                <a:ea typeface="Times New Roman" panose="02020603050405020304" pitchFamily="18" charset="0"/>
                <a:cs typeface="Calibri" panose="020F0502020204030204" pitchFamily="34" charset="0"/>
              </a:rPr>
              <a:t>”Gud </a:t>
            </a:r>
            <a:r>
              <a:rPr lang="sv-SE" sz="1200" i="1" u="sng" dirty="0">
                <a:solidFill>
                  <a:srgbClr val="C00000"/>
                </a:solidFill>
                <a:latin typeface="Calibri" panose="020F0502020204030204" pitchFamily="34" charset="0"/>
                <a:ea typeface="Times New Roman" panose="02020603050405020304" pitchFamily="18" charset="0"/>
                <a:cs typeface="Calibri" panose="020F0502020204030204" pitchFamily="34" charset="0"/>
              </a:rPr>
              <a:t>och</a:t>
            </a: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sv-SE" sz="1200" dirty="0">
                <a:solidFill>
                  <a:srgbClr val="00B050"/>
                </a:solidFill>
                <a:latin typeface="Calibri" panose="020F0502020204030204" pitchFamily="34" charset="0"/>
                <a:ea typeface="Times New Roman" panose="02020603050405020304" pitchFamily="18" charset="0"/>
                <a:cs typeface="Calibri" panose="020F0502020204030204" pitchFamily="34" charset="0"/>
              </a:rPr>
              <a:t>Kristus Jesus</a:t>
            </a:r>
            <a:r>
              <a:rPr lang="sv-SE" sz="12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som ska döma levande och döda…”</a:t>
            </a:r>
            <a:r>
              <a:rPr lang="sv-SE" sz="1200" dirty="0">
                <a:latin typeface="Calibri" panose="020F0502020204030204" pitchFamily="34" charset="0"/>
                <a:ea typeface="Times New Roman" panose="02020603050405020304" pitchFamily="18" charset="0"/>
                <a:cs typeface="Calibri" panose="020F0502020204030204" pitchFamily="34" charset="0"/>
              </a:rPr>
              <a:t> </a:t>
            </a:r>
            <a:r>
              <a:rPr lang="sv-SE" sz="1050" dirty="0">
                <a:latin typeface="Calibri" panose="020F0502020204030204" pitchFamily="34" charset="0"/>
                <a:ea typeface="Times New Roman" panose="02020603050405020304" pitchFamily="18" charset="0"/>
                <a:cs typeface="Calibri" panose="020F0502020204030204" pitchFamily="34" charset="0"/>
              </a:rPr>
              <a:t>(2 Tim 4:1)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rgbClr val="C00000"/>
                </a:solidFill>
                <a:effectLst/>
              </a:rPr>
              <a:t>”Jag uppmanar dig inför </a:t>
            </a:r>
            <a:r>
              <a:rPr lang="sv-SE" i="1" dirty="0">
                <a:solidFill>
                  <a:srgbClr val="7030A0"/>
                </a:solidFill>
                <a:effectLst/>
              </a:rPr>
              <a:t>Gud</a:t>
            </a:r>
            <a:r>
              <a:rPr lang="sv-SE" dirty="0">
                <a:solidFill>
                  <a:srgbClr val="C00000"/>
                </a:solidFill>
                <a:effectLst/>
              </a:rPr>
              <a:t>, som ger liv åt allt, och inför </a:t>
            </a:r>
            <a:r>
              <a:rPr lang="sv-SE" i="1" dirty="0">
                <a:solidFill>
                  <a:srgbClr val="00B050"/>
                </a:solidFill>
                <a:effectLst/>
              </a:rPr>
              <a:t>Kristus Jesus</a:t>
            </a:r>
            <a:r>
              <a:rPr lang="sv-SE" dirty="0">
                <a:solidFill>
                  <a:srgbClr val="C00000"/>
                </a:solidFill>
                <a:effectLst/>
              </a:rPr>
              <a:t>…” </a:t>
            </a:r>
            <a:r>
              <a:rPr lang="sv-SE" sz="1050" dirty="0">
                <a:effectLst/>
              </a:rPr>
              <a:t>(1 Tim 6:13)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rgbClr val="C00000"/>
                </a:solidFill>
                <a:effectLst/>
              </a:rPr>
              <a:t>”Ingen… avgudadyrkare har någon arvedel i </a:t>
            </a:r>
            <a:r>
              <a:rPr lang="sv-SE" sz="1400" i="1" dirty="0">
                <a:solidFill>
                  <a:srgbClr val="00B050"/>
                </a:solidFill>
                <a:effectLst/>
              </a:rPr>
              <a:t>Kristi</a:t>
            </a:r>
            <a:r>
              <a:rPr lang="sv-SE" sz="1400" dirty="0">
                <a:solidFill>
                  <a:srgbClr val="C00000"/>
                </a:solidFill>
                <a:effectLst/>
              </a:rPr>
              <a:t> och </a:t>
            </a:r>
            <a:r>
              <a:rPr lang="sv-SE" sz="1400" i="1" dirty="0">
                <a:solidFill>
                  <a:srgbClr val="7030A0"/>
                </a:solidFill>
                <a:effectLst/>
              </a:rPr>
              <a:t>Guds</a:t>
            </a:r>
            <a:r>
              <a:rPr lang="sv-SE" sz="1400" dirty="0">
                <a:solidFill>
                  <a:srgbClr val="C00000"/>
                </a:solidFill>
                <a:effectLst/>
              </a:rPr>
              <a:t> rike</a:t>
            </a:r>
            <a:r>
              <a:rPr lang="sv-SE" sz="1400" dirty="0">
                <a:solidFill>
                  <a:srgbClr val="C00000"/>
                </a:solidFill>
              </a:rPr>
              <a:t>.” </a:t>
            </a:r>
            <a:r>
              <a:rPr lang="sv-SE" sz="900" dirty="0"/>
              <a:t>(Ef 5:5)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i="1" dirty="0">
                <a:solidFill>
                  <a:srgbClr val="7030A0"/>
                </a:solidFill>
                <a:effectLst/>
              </a:rPr>
              <a:t>”Guds</a:t>
            </a:r>
            <a:r>
              <a:rPr lang="sv-SE" sz="1100" dirty="0">
                <a:solidFill>
                  <a:srgbClr val="C00000"/>
                </a:solidFill>
                <a:effectLst/>
              </a:rPr>
              <a:t> härlighet lyser upp [staden] och dess lampa är </a:t>
            </a:r>
            <a:r>
              <a:rPr lang="sv-SE" sz="1100" i="1" dirty="0">
                <a:solidFill>
                  <a:srgbClr val="00B050"/>
                </a:solidFill>
                <a:effectLst/>
              </a:rPr>
              <a:t>Lammet</a:t>
            </a:r>
            <a:r>
              <a:rPr lang="sv-SE" sz="1100" dirty="0">
                <a:solidFill>
                  <a:srgbClr val="C00000"/>
                </a:solidFill>
                <a:effectLst/>
              </a:rPr>
              <a:t>.” </a:t>
            </a:r>
            <a:r>
              <a:rPr lang="sv-SE" sz="800" dirty="0">
                <a:effectLst/>
              </a:rPr>
              <a:t>(Upp 21:23)</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303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D8F3DAF-7775-4815-BEE1-FDC5A61CCBBE}"/>
              </a:ext>
            </a:extLst>
          </p:cNvPr>
          <p:cNvSpPr/>
          <p:nvPr userDrawn="1"/>
        </p:nvSpPr>
        <p:spPr>
          <a:xfrm>
            <a:off x="4139755" y="350599"/>
            <a:ext cx="3912491" cy="1282980"/>
          </a:xfrm>
          <a:prstGeom prst="rect">
            <a:avLst/>
          </a:prstGeom>
        </p:spPr>
        <p:txBody>
          <a:bodyPr wrap="none" lIns="432000">
            <a:spAutoFit/>
          </a:bodyPr>
          <a:lstStyle/>
          <a:p>
            <a:pPr marL="0" marR="0" lvl="0" indent="0" algn="ctr"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sv-SE" sz="9600" b="1" i="0" u="none" strike="noStrike" kern="1200" cap="none" spc="50" normalizeH="0" baseline="0" noProof="0" dirty="0">
                <a:ln w="9525" cmpd="sng">
                  <a:noFill/>
                  <a:prstDash val="solid"/>
                </a:ln>
                <a:solidFill>
                  <a:prstClr val="black"/>
                </a:solidFill>
                <a:effectLst>
                  <a:glow rad="127000">
                    <a:schemeClr val="accent6">
                      <a:lumMod val="60000"/>
                      <a:lumOff val="40000"/>
                    </a:schemeClr>
                  </a:glow>
                </a:effectLst>
                <a:uLnTx/>
                <a:uFillTx/>
                <a:latin typeface="+mn-lt"/>
                <a:ea typeface="+mn-ea"/>
                <a:cs typeface="+mn-cs"/>
              </a:rPr>
              <a:t>Rubrik</a:t>
            </a:r>
            <a:endParaRPr lang="sv-SE" sz="9600" dirty="0">
              <a:effectLst>
                <a:glow rad="127000">
                  <a:schemeClr val="accent6">
                    <a:lumMod val="60000"/>
                    <a:lumOff val="40000"/>
                  </a:schemeClr>
                </a:glow>
              </a:effectLst>
            </a:endParaRPr>
          </a:p>
        </p:txBody>
      </p:sp>
      <p:sp>
        <p:nvSpPr>
          <p:cNvPr id="7" name="Rektangel 6">
            <a:extLst>
              <a:ext uri="{FF2B5EF4-FFF2-40B4-BE49-F238E27FC236}">
                <a16:creationId xmlns:a16="http://schemas.microsoft.com/office/drawing/2014/main" id="{13D59A02-5201-4C6C-8253-D11C32783D45}"/>
              </a:ext>
            </a:extLst>
          </p:cNvPr>
          <p:cNvSpPr/>
          <p:nvPr userDrawn="1"/>
        </p:nvSpPr>
        <p:spPr>
          <a:xfrm>
            <a:off x="2215264" y="2972231"/>
            <a:ext cx="7184571" cy="743714"/>
          </a:xfrm>
          <a:prstGeom prst="rect">
            <a:avLst/>
          </a:prstGeom>
        </p:spPr>
        <p:txBody>
          <a:bodyPr wrap="none" lIns="432000">
            <a:noAutofit/>
          </a:bodyPr>
          <a:lstStyle/>
          <a:p>
            <a:pPr algn="ctr">
              <a:lnSpc>
                <a:spcPts val="5100"/>
              </a:lnSpc>
            </a:pPr>
            <a:r>
              <a:rPr kumimoji="0" lang="sv-SE" sz="4400" b="1" i="0" u="none" strike="noStrike" kern="1200" cap="none" spc="0" normalizeH="0" baseline="0" noProof="0" dirty="0">
                <a:ln>
                  <a:noFill/>
                </a:ln>
                <a:solidFill>
                  <a:prstClr val="white"/>
                </a:solidFill>
                <a:effectLst/>
                <a:uLnTx/>
                <a:uFillTx/>
                <a:latin typeface="+mn-lt"/>
                <a:ea typeface="+mn-ea"/>
                <a:cs typeface="+mn-cs"/>
              </a:rPr>
              <a:t>Frälsningsplanen skriven på himlavalvet</a:t>
            </a:r>
            <a:endParaRPr lang="sv-SE" dirty="0"/>
          </a:p>
        </p:txBody>
      </p:sp>
      <p:sp>
        <p:nvSpPr>
          <p:cNvPr id="4" name="Rektangel 3">
            <a:extLst>
              <a:ext uri="{FF2B5EF4-FFF2-40B4-BE49-F238E27FC236}">
                <a16:creationId xmlns:a16="http://schemas.microsoft.com/office/drawing/2014/main" id="{A1FD0E79-3F77-4768-B6E7-DE70D250C3AC}"/>
              </a:ext>
            </a:extLst>
          </p:cNvPr>
          <p:cNvSpPr/>
          <p:nvPr userDrawn="1"/>
        </p:nvSpPr>
        <p:spPr>
          <a:xfrm>
            <a:off x="4303683" y="4042370"/>
            <a:ext cx="3584635" cy="584775"/>
          </a:xfrm>
          <a:prstGeom prst="rect">
            <a:avLst/>
          </a:prstGeom>
        </p:spPr>
        <p:txBody>
          <a:bodyPr wrap="none">
            <a:spAutoFit/>
          </a:bodyPr>
          <a:lstStyle/>
          <a:p>
            <a:pPr algn="ctr"/>
            <a:r>
              <a:rPr lang="sv-SE" sz="3200" b="0" dirty="0">
                <a:solidFill>
                  <a:schemeClr val="bg1"/>
                </a:solidFill>
                <a:latin typeface="MV Boli" panose="02000500030200090000" pitchFamily="2" charset="0"/>
                <a:cs typeface="MV Boli" panose="02000500030200090000" pitchFamily="2" charset="0"/>
              </a:rPr>
              <a:t>Anders Gärdeborn</a:t>
            </a:r>
          </a:p>
        </p:txBody>
      </p:sp>
      <p:pic>
        <p:nvPicPr>
          <p:cNvPr id="8" name="Bildobjekt 7">
            <a:extLst>
              <a:ext uri="{FF2B5EF4-FFF2-40B4-BE49-F238E27FC236}">
                <a16:creationId xmlns:a16="http://schemas.microsoft.com/office/drawing/2014/main" id="{3BA7D2C7-CCFD-45DF-B9F1-AC10BF10DEE8}"/>
              </a:ext>
            </a:extLst>
          </p:cNvPr>
          <p:cNvPicPr>
            <a:picLocks noChangeAspect="1"/>
          </p:cNvPicPr>
          <p:nvPr userDrawn="1"/>
        </p:nvPicPr>
        <p:blipFill>
          <a:blip r:embed="rId2">
            <a:clrChange>
              <a:clrFrom>
                <a:srgbClr val="000000">
                  <a:alpha val="0"/>
                </a:srgbClr>
              </a:clrFrom>
              <a:clrTo>
                <a:srgbClr val="000000">
                  <a:alpha val="0"/>
                </a:srgbClr>
              </a:clrTo>
            </a:clrChange>
            <a:duotone>
              <a:schemeClr val="accent6">
                <a:shade val="45000"/>
                <a:satMod val="135000"/>
              </a:schemeClr>
              <a:prstClr val="white"/>
            </a:duotone>
          </a:blip>
          <a:stretch>
            <a:fillRect/>
          </a:stretch>
        </p:blipFill>
        <p:spPr>
          <a:xfrm>
            <a:off x="181154" y="5943449"/>
            <a:ext cx="1078994" cy="743714"/>
          </a:xfrm>
          <a:prstGeom prst="rect">
            <a:avLst/>
          </a:prstGeom>
          <a:effectLst>
            <a:outerShdw blurRad="50800" dist="38100" dir="2700000" algn="tl" rotWithShape="0">
              <a:prstClr val="black">
                <a:alpha val="40000"/>
              </a:prstClr>
            </a:outerShdw>
          </a:effectLst>
        </p:spPr>
      </p:pic>
      <p:sp>
        <p:nvSpPr>
          <p:cNvPr id="9" name="Rektangel 8">
            <a:extLst>
              <a:ext uri="{FF2B5EF4-FFF2-40B4-BE49-F238E27FC236}">
                <a16:creationId xmlns:a16="http://schemas.microsoft.com/office/drawing/2014/main" id="{2E44920D-EA40-43DA-87C9-AC54E0011632}"/>
              </a:ext>
            </a:extLst>
          </p:cNvPr>
          <p:cNvSpPr/>
          <p:nvPr userDrawn="1"/>
        </p:nvSpPr>
        <p:spPr>
          <a:xfrm>
            <a:off x="2503715" y="2180496"/>
            <a:ext cx="7184571" cy="743714"/>
          </a:xfrm>
          <a:prstGeom prst="rect">
            <a:avLst/>
          </a:prstGeom>
        </p:spPr>
        <p:txBody>
          <a:bodyPr wrap="none" lIns="432000">
            <a:noAutofit/>
          </a:bodyPr>
          <a:lstStyle/>
          <a:p>
            <a:pPr algn="ctr">
              <a:lnSpc>
                <a:spcPts val="5100"/>
              </a:lnSpc>
            </a:pPr>
            <a:r>
              <a:rPr kumimoji="0" lang="sv-SE" sz="4400" b="1" i="0" u="none" strike="noStrike" kern="1200" cap="none" spc="0" normalizeH="0" baseline="0" noProof="0" dirty="0">
                <a:ln>
                  <a:noFill/>
                </a:ln>
                <a:solidFill>
                  <a:schemeClr val="accent6">
                    <a:lumMod val="75000"/>
                  </a:schemeClr>
                </a:solidFill>
                <a:effectLst/>
                <a:uLnTx/>
                <a:uFillTx/>
                <a:latin typeface="+mn-lt"/>
                <a:ea typeface="+mn-ea"/>
                <a:cs typeface="+mn-cs"/>
              </a:rPr>
              <a:t>Underrubrik</a:t>
            </a:r>
            <a:endParaRPr lang="sv-SE" dirty="0">
              <a:solidFill>
                <a:schemeClr val="accent6">
                  <a:lumMod val="75000"/>
                </a:schemeClr>
              </a:solidFill>
            </a:endParaRPr>
          </a:p>
        </p:txBody>
      </p:sp>
      <p:sp>
        <p:nvSpPr>
          <p:cNvPr id="10" name="Rektangel 9">
            <a:extLst>
              <a:ext uri="{FF2B5EF4-FFF2-40B4-BE49-F238E27FC236}">
                <a16:creationId xmlns:a16="http://schemas.microsoft.com/office/drawing/2014/main" id="{675BC810-1BB1-484D-8967-54E093D375BF}"/>
              </a:ext>
            </a:extLst>
          </p:cNvPr>
          <p:cNvSpPr/>
          <p:nvPr userDrawn="1"/>
        </p:nvSpPr>
        <p:spPr>
          <a:xfrm>
            <a:off x="4303683" y="3250635"/>
            <a:ext cx="3584635" cy="584775"/>
          </a:xfrm>
          <a:prstGeom prst="rect">
            <a:avLst/>
          </a:prstGeom>
        </p:spPr>
        <p:txBody>
          <a:bodyPr wrap="none">
            <a:spAutoFit/>
          </a:bodyPr>
          <a:lstStyle/>
          <a:p>
            <a:pPr algn="ctr"/>
            <a:r>
              <a:rPr lang="sv-SE" sz="3200" b="0" dirty="0">
                <a:solidFill>
                  <a:schemeClr val="accent6">
                    <a:lumMod val="75000"/>
                  </a:schemeClr>
                </a:solidFill>
                <a:latin typeface="MV Boli" panose="02000500030200090000" pitchFamily="2" charset="0"/>
                <a:cs typeface="MV Boli" panose="02000500030200090000" pitchFamily="2" charset="0"/>
              </a:rPr>
              <a:t>Anders Gärdeborn</a:t>
            </a:r>
          </a:p>
        </p:txBody>
      </p:sp>
    </p:spTree>
    <p:extLst>
      <p:ext uri="{BB962C8B-B14F-4D97-AF65-F5344CB8AC3E}">
        <p14:creationId xmlns:p14="http://schemas.microsoft.com/office/powerpoint/2010/main" val="42398621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498E1E7-F099-4980-90AA-AD6774DB0D78}"/>
              </a:ext>
            </a:extLst>
          </p:cNvPr>
          <p:cNvSpPr/>
          <p:nvPr userDrawn="1"/>
        </p:nvSpPr>
        <p:spPr>
          <a:xfrm>
            <a:off x="0" y="0"/>
            <a:ext cx="12192000" cy="684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lgn="ctr"/>
            <a:endParaRPr lang="sv-SE" sz="1800"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2" y="0"/>
            <a:ext cx="11520000" cy="684000"/>
          </a:xfrm>
          <a:prstGeom prst="rect">
            <a:avLst/>
          </a:prstGeom>
        </p:spPr>
        <p:txBody>
          <a:bodyPr lIns="216000" tIns="46800" bIns="46800" anchor="ctr" anchorCtr="0"/>
          <a:lstStyle>
            <a:lvl1pPr algn="l"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dirty="0"/>
              <a:t>Rubrik</a:t>
            </a:r>
          </a:p>
        </p:txBody>
      </p:sp>
    </p:spTree>
    <p:extLst>
      <p:ext uri="{BB962C8B-B14F-4D97-AF65-F5344CB8AC3E}">
        <p14:creationId xmlns:p14="http://schemas.microsoft.com/office/powerpoint/2010/main" val="33464570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081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2625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natur, utomhus, moln, molnigt&#10;&#10;Automatiskt genererad beskrivning">
            <a:extLst>
              <a:ext uri="{FF2B5EF4-FFF2-40B4-BE49-F238E27FC236}">
                <a16:creationId xmlns:a16="http://schemas.microsoft.com/office/drawing/2014/main" id="{60C2CE79-2602-4317-8C3E-520808B0C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
            <a:ext cx="12192000" cy="6856287"/>
          </a:xfrm>
          <a:prstGeom prst="rect">
            <a:avLst/>
          </a:prstGeom>
        </p:spPr>
      </p:pic>
      <p:pic>
        <p:nvPicPr>
          <p:cNvPr id="8" name="Bildobjekt 7" descr="En bild som visar natur, utomhus, moln, molnigt&#10;&#10;Automatiskt genererad beskrivning">
            <a:extLst>
              <a:ext uri="{FF2B5EF4-FFF2-40B4-BE49-F238E27FC236}">
                <a16:creationId xmlns:a16="http://schemas.microsoft.com/office/drawing/2014/main" id="{3637165B-4818-4DD5-ADB4-CE5E1919B27F}"/>
              </a:ext>
            </a:extLst>
          </p:cNvPr>
          <p:cNvPicPr>
            <a:picLocks noChangeAspect="1"/>
          </p:cNvPicPr>
          <p:nvPr/>
        </p:nvPicPr>
        <p:blipFill>
          <a:blip r:embed="rId3">
            <a:extLst>
              <a:ext uri="{28A0092B-C50C-407E-A947-70E740481C1C}">
                <a14:useLocalDpi xmlns:a14="http://schemas.microsoft.com/office/drawing/2010/main" val="0"/>
              </a:ext>
            </a:extLst>
          </a:blip>
          <a:srcRect l="29675" t="47991" r="30817" b="10872"/>
          <a:stretch>
            <a:fillRect/>
          </a:stretch>
        </p:blipFill>
        <p:spPr>
          <a:xfrm flipH="1">
            <a:off x="3757200" y="3290368"/>
            <a:ext cx="4816860" cy="2820478"/>
          </a:xfrm>
          <a:custGeom>
            <a:avLst/>
            <a:gdLst/>
            <a:ahLst/>
            <a:cxnLst/>
            <a:rect l="l" t="t" r="r" b="b"/>
            <a:pathLst>
              <a:path w="4816860" h="2820478">
                <a:moveTo>
                  <a:pt x="1732955" y="2130735"/>
                </a:moveTo>
                <a:cubicBezTo>
                  <a:pt x="1773461" y="2130735"/>
                  <a:pt x="1807407" y="2147564"/>
                  <a:pt x="1834791" y="2181224"/>
                </a:cubicBezTo>
                <a:cubicBezTo>
                  <a:pt x="1862175" y="2214884"/>
                  <a:pt x="1875868" y="2271365"/>
                  <a:pt x="1875868" y="2350665"/>
                </a:cubicBezTo>
                <a:cubicBezTo>
                  <a:pt x="1875868" y="2424831"/>
                  <a:pt x="1861748" y="2479172"/>
                  <a:pt x="1833507" y="2513688"/>
                </a:cubicBezTo>
                <a:cubicBezTo>
                  <a:pt x="1805267" y="2548204"/>
                  <a:pt x="1770324" y="2565461"/>
                  <a:pt x="1728677" y="2565461"/>
                </a:cubicBezTo>
                <a:cubicBezTo>
                  <a:pt x="1684177" y="2565461"/>
                  <a:pt x="1647094" y="2548061"/>
                  <a:pt x="1617428" y="2513260"/>
                </a:cubicBezTo>
                <a:cubicBezTo>
                  <a:pt x="1587761" y="2478459"/>
                  <a:pt x="1572928" y="2421693"/>
                  <a:pt x="1572928" y="2342963"/>
                </a:cubicBezTo>
                <a:cubicBezTo>
                  <a:pt x="1572928" y="2271650"/>
                  <a:pt x="1588046" y="2218450"/>
                  <a:pt x="1618283" y="2183364"/>
                </a:cubicBezTo>
                <a:cubicBezTo>
                  <a:pt x="1648520" y="2148278"/>
                  <a:pt x="1686744" y="2130735"/>
                  <a:pt x="1732955" y="2130735"/>
                </a:cubicBezTo>
                <a:close/>
                <a:moveTo>
                  <a:pt x="524583" y="2076822"/>
                </a:moveTo>
                <a:cubicBezTo>
                  <a:pt x="579922" y="2076822"/>
                  <a:pt x="624137" y="2098786"/>
                  <a:pt x="657226" y="2142715"/>
                </a:cubicBezTo>
                <a:cubicBezTo>
                  <a:pt x="678335" y="2170100"/>
                  <a:pt x="691742" y="2210891"/>
                  <a:pt x="697447" y="2265089"/>
                </a:cubicBezTo>
                <a:lnTo>
                  <a:pt x="354286" y="2265089"/>
                </a:lnTo>
                <a:cubicBezTo>
                  <a:pt x="361132" y="2197769"/>
                  <a:pt x="379246" y="2149561"/>
                  <a:pt x="408627" y="2120465"/>
                </a:cubicBezTo>
                <a:cubicBezTo>
                  <a:pt x="438008" y="2091370"/>
                  <a:pt x="476660" y="2076822"/>
                  <a:pt x="524583" y="2076822"/>
                </a:cubicBezTo>
                <a:close/>
                <a:moveTo>
                  <a:pt x="539131" y="1870583"/>
                </a:moveTo>
                <a:cubicBezTo>
                  <a:pt x="409055" y="1870583"/>
                  <a:pt x="306364" y="1890266"/>
                  <a:pt x="231057" y="1929631"/>
                </a:cubicBezTo>
                <a:cubicBezTo>
                  <a:pt x="155750" y="1968996"/>
                  <a:pt x="98413" y="2026046"/>
                  <a:pt x="59048" y="2100783"/>
                </a:cubicBezTo>
                <a:cubicBezTo>
                  <a:pt x="19683" y="2175519"/>
                  <a:pt x="0" y="2272791"/>
                  <a:pt x="0" y="2392598"/>
                </a:cubicBezTo>
                <a:lnTo>
                  <a:pt x="0" y="2431963"/>
                </a:lnTo>
                <a:lnTo>
                  <a:pt x="698302" y="2431963"/>
                </a:lnTo>
                <a:cubicBezTo>
                  <a:pt x="692027" y="2487872"/>
                  <a:pt x="676908" y="2529519"/>
                  <a:pt x="652947" y="2556904"/>
                </a:cubicBezTo>
                <a:cubicBezTo>
                  <a:pt x="619287" y="2596269"/>
                  <a:pt x="575358" y="2615951"/>
                  <a:pt x="521160" y="2615951"/>
                </a:cubicBezTo>
                <a:cubicBezTo>
                  <a:pt x="486929" y="2615951"/>
                  <a:pt x="454410" y="2607394"/>
                  <a:pt x="423603" y="2590278"/>
                </a:cubicBezTo>
                <a:cubicBezTo>
                  <a:pt x="404776" y="2579439"/>
                  <a:pt x="384523" y="2560327"/>
                  <a:pt x="362844" y="2532942"/>
                </a:cubicBezTo>
                <a:lnTo>
                  <a:pt x="19683" y="2564606"/>
                </a:lnTo>
                <a:cubicBezTo>
                  <a:pt x="72170" y="2655887"/>
                  <a:pt x="135496" y="2721353"/>
                  <a:pt x="209662" y="2761003"/>
                </a:cubicBezTo>
                <a:cubicBezTo>
                  <a:pt x="283829" y="2800653"/>
                  <a:pt x="390228" y="2820478"/>
                  <a:pt x="528862" y="2820478"/>
                </a:cubicBezTo>
                <a:cubicBezTo>
                  <a:pt x="649239" y="2820478"/>
                  <a:pt x="743943" y="2803506"/>
                  <a:pt x="812974" y="2769560"/>
                </a:cubicBezTo>
                <a:cubicBezTo>
                  <a:pt x="882006" y="2735615"/>
                  <a:pt x="939199" y="2681702"/>
                  <a:pt x="984555" y="2607822"/>
                </a:cubicBezTo>
                <a:cubicBezTo>
                  <a:pt x="1029910" y="2533941"/>
                  <a:pt x="1052588" y="2447081"/>
                  <a:pt x="1052588" y="2347242"/>
                </a:cubicBezTo>
                <a:cubicBezTo>
                  <a:pt x="1052588" y="2205186"/>
                  <a:pt x="1007090" y="2090228"/>
                  <a:pt x="916094" y="2002370"/>
                </a:cubicBezTo>
                <a:cubicBezTo>
                  <a:pt x="825098" y="1914512"/>
                  <a:pt x="699444" y="1870583"/>
                  <a:pt x="539131" y="1870583"/>
                </a:cubicBezTo>
                <a:close/>
                <a:moveTo>
                  <a:pt x="2699148" y="1870583"/>
                </a:moveTo>
                <a:cubicBezTo>
                  <a:pt x="2602732" y="1870583"/>
                  <a:pt x="2527282" y="1899251"/>
                  <a:pt x="2472799" y="1956587"/>
                </a:cubicBezTo>
                <a:cubicBezTo>
                  <a:pt x="2418315" y="2013923"/>
                  <a:pt x="2391073" y="2102494"/>
                  <a:pt x="2391073" y="2222301"/>
                </a:cubicBezTo>
                <a:lnTo>
                  <a:pt x="2391073" y="2799940"/>
                </a:lnTo>
                <a:lnTo>
                  <a:pt x="2741080" y="2799940"/>
                </a:lnTo>
                <a:lnTo>
                  <a:pt x="2741080" y="2300175"/>
                </a:lnTo>
                <a:cubicBezTo>
                  <a:pt x="2741080" y="2243124"/>
                  <a:pt x="2751635" y="2202761"/>
                  <a:pt x="2772743" y="2179085"/>
                </a:cubicBezTo>
                <a:cubicBezTo>
                  <a:pt x="2793852" y="2155409"/>
                  <a:pt x="2823519" y="2143571"/>
                  <a:pt x="2861742" y="2143571"/>
                </a:cubicBezTo>
                <a:cubicBezTo>
                  <a:pt x="2903960" y="2143571"/>
                  <a:pt x="2938191" y="2159545"/>
                  <a:pt x="2964434" y="2191494"/>
                </a:cubicBezTo>
                <a:cubicBezTo>
                  <a:pt x="2990677" y="2223442"/>
                  <a:pt x="3003799" y="2280778"/>
                  <a:pt x="3003799" y="2363502"/>
                </a:cubicBezTo>
                <a:lnTo>
                  <a:pt x="3003799" y="2799940"/>
                </a:lnTo>
                <a:lnTo>
                  <a:pt x="3352094" y="2799940"/>
                </a:lnTo>
                <a:lnTo>
                  <a:pt x="3352094" y="1891121"/>
                </a:lnTo>
                <a:lnTo>
                  <a:pt x="3027760" y="1891121"/>
                </a:lnTo>
                <a:lnTo>
                  <a:pt x="3027760" y="2039168"/>
                </a:lnTo>
                <a:cubicBezTo>
                  <a:pt x="2979267" y="1978694"/>
                  <a:pt x="2930203" y="1935478"/>
                  <a:pt x="2880569" y="1909520"/>
                </a:cubicBezTo>
                <a:cubicBezTo>
                  <a:pt x="2830935" y="1883562"/>
                  <a:pt x="2770461" y="1870583"/>
                  <a:pt x="2699148" y="1870583"/>
                </a:cubicBezTo>
                <a:close/>
                <a:moveTo>
                  <a:pt x="4138669" y="1870583"/>
                </a:moveTo>
                <a:lnTo>
                  <a:pt x="4275698" y="2321569"/>
                </a:lnTo>
                <a:lnTo>
                  <a:pt x="4000196" y="2321569"/>
                </a:lnTo>
                <a:close/>
                <a:moveTo>
                  <a:pt x="1575495" y="1545394"/>
                </a:moveTo>
                <a:lnTo>
                  <a:pt x="1223777" y="1545394"/>
                </a:lnTo>
                <a:lnTo>
                  <a:pt x="1223777" y="2799940"/>
                </a:lnTo>
                <a:lnTo>
                  <a:pt x="1549822" y="2799940"/>
                </a:lnTo>
                <a:lnTo>
                  <a:pt x="1549822" y="2665585"/>
                </a:lnTo>
                <a:cubicBezTo>
                  <a:pt x="1595463" y="2722636"/>
                  <a:pt x="1637110" y="2761146"/>
                  <a:pt x="1674764" y="2781113"/>
                </a:cubicBezTo>
                <a:cubicBezTo>
                  <a:pt x="1724968" y="2807357"/>
                  <a:pt x="1780878" y="2820478"/>
                  <a:pt x="1842493" y="2820478"/>
                </a:cubicBezTo>
                <a:cubicBezTo>
                  <a:pt x="1966293" y="2820478"/>
                  <a:pt x="2060855" y="2773411"/>
                  <a:pt x="2126178" y="2679278"/>
                </a:cubicBezTo>
                <a:cubicBezTo>
                  <a:pt x="2191501" y="2585144"/>
                  <a:pt x="2224163" y="2470757"/>
                  <a:pt x="2224163" y="2336117"/>
                </a:cubicBezTo>
                <a:cubicBezTo>
                  <a:pt x="2224163" y="2185503"/>
                  <a:pt x="2188078" y="2070261"/>
                  <a:pt x="2115909" y="1990390"/>
                </a:cubicBezTo>
                <a:cubicBezTo>
                  <a:pt x="2043739" y="1910518"/>
                  <a:pt x="1952030" y="1870583"/>
                  <a:pt x="1840781" y="1870583"/>
                </a:cubicBezTo>
                <a:cubicBezTo>
                  <a:pt x="1786583" y="1870583"/>
                  <a:pt x="1737377" y="1879711"/>
                  <a:pt x="1693163" y="1897967"/>
                </a:cubicBezTo>
                <a:cubicBezTo>
                  <a:pt x="1648948" y="1916224"/>
                  <a:pt x="1609726" y="1943608"/>
                  <a:pt x="1575495" y="1980120"/>
                </a:cubicBezTo>
                <a:close/>
                <a:moveTo>
                  <a:pt x="4345336" y="1545394"/>
                </a:moveTo>
                <a:lnTo>
                  <a:pt x="3922482" y="1545394"/>
                </a:lnTo>
                <a:lnTo>
                  <a:pt x="3451065" y="2799940"/>
                </a:lnTo>
                <a:lnTo>
                  <a:pt x="3857017" y="2799940"/>
                </a:lnTo>
                <a:lnTo>
                  <a:pt x="3919781" y="2592846"/>
                </a:lnTo>
                <a:lnTo>
                  <a:pt x="4359897" y="2592846"/>
                </a:lnTo>
                <a:lnTo>
                  <a:pt x="4421043" y="2799940"/>
                </a:lnTo>
                <a:lnTo>
                  <a:pt x="4816860" y="2799940"/>
                </a:lnTo>
                <a:close/>
                <a:moveTo>
                  <a:pt x="1637705" y="606734"/>
                </a:moveTo>
                <a:cubicBezTo>
                  <a:pt x="1678211" y="606734"/>
                  <a:pt x="1712157" y="623564"/>
                  <a:pt x="1739541" y="657224"/>
                </a:cubicBezTo>
                <a:cubicBezTo>
                  <a:pt x="1766925" y="690884"/>
                  <a:pt x="1780618" y="747365"/>
                  <a:pt x="1780618" y="826665"/>
                </a:cubicBezTo>
                <a:cubicBezTo>
                  <a:pt x="1780618" y="900831"/>
                  <a:pt x="1766498" y="955172"/>
                  <a:pt x="1738257" y="989688"/>
                </a:cubicBezTo>
                <a:cubicBezTo>
                  <a:pt x="1710017" y="1024204"/>
                  <a:pt x="1675074" y="1041462"/>
                  <a:pt x="1633427" y="1041462"/>
                </a:cubicBezTo>
                <a:cubicBezTo>
                  <a:pt x="1588927" y="1041462"/>
                  <a:pt x="1551844" y="1024061"/>
                  <a:pt x="1522178" y="989260"/>
                </a:cubicBezTo>
                <a:cubicBezTo>
                  <a:pt x="1492511" y="954459"/>
                  <a:pt x="1477678" y="897694"/>
                  <a:pt x="1477678" y="818963"/>
                </a:cubicBezTo>
                <a:cubicBezTo>
                  <a:pt x="1477678" y="747650"/>
                  <a:pt x="1492797" y="694450"/>
                  <a:pt x="1523033" y="659364"/>
                </a:cubicBezTo>
                <a:cubicBezTo>
                  <a:pt x="1553270" y="624278"/>
                  <a:pt x="1591494" y="606734"/>
                  <a:pt x="1637705" y="606734"/>
                </a:cubicBezTo>
                <a:close/>
                <a:moveTo>
                  <a:pt x="3260267" y="367121"/>
                </a:moveTo>
                <a:lnTo>
                  <a:pt x="2910261" y="367121"/>
                </a:lnTo>
                <a:lnTo>
                  <a:pt x="2910261" y="866886"/>
                </a:lnTo>
                <a:cubicBezTo>
                  <a:pt x="2910261" y="923937"/>
                  <a:pt x="2899706" y="964443"/>
                  <a:pt x="2878597" y="988404"/>
                </a:cubicBezTo>
                <a:cubicBezTo>
                  <a:pt x="2857488" y="1012366"/>
                  <a:pt x="2827822" y="1024346"/>
                  <a:pt x="2789598" y="1024346"/>
                </a:cubicBezTo>
                <a:cubicBezTo>
                  <a:pt x="2747951" y="1024346"/>
                  <a:pt x="2713863" y="1008372"/>
                  <a:pt x="2687334" y="976424"/>
                </a:cubicBezTo>
                <a:cubicBezTo>
                  <a:pt x="2660806" y="944475"/>
                  <a:pt x="2647542" y="887139"/>
                  <a:pt x="2647542" y="804415"/>
                </a:cubicBezTo>
                <a:lnTo>
                  <a:pt x="2647542" y="367121"/>
                </a:lnTo>
                <a:lnTo>
                  <a:pt x="2299246" y="367121"/>
                </a:lnTo>
                <a:lnTo>
                  <a:pt x="2299246" y="1275940"/>
                </a:lnTo>
                <a:lnTo>
                  <a:pt x="2624436" y="1275940"/>
                </a:lnTo>
                <a:lnTo>
                  <a:pt x="2624436" y="1128749"/>
                </a:lnTo>
                <a:cubicBezTo>
                  <a:pt x="2672929" y="1189223"/>
                  <a:pt x="2721850" y="1232296"/>
                  <a:pt x="2771199" y="1257969"/>
                </a:cubicBezTo>
                <a:cubicBezTo>
                  <a:pt x="2820548" y="1283642"/>
                  <a:pt x="2881165" y="1296478"/>
                  <a:pt x="2953048" y="1296478"/>
                </a:cubicBezTo>
                <a:cubicBezTo>
                  <a:pt x="3048894" y="1296478"/>
                  <a:pt x="3124058" y="1267810"/>
                  <a:pt x="3178542" y="1210474"/>
                </a:cubicBezTo>
                <a:cubicBezTo>
                  <a:pt x="3233025" y="1153138"/>
                  <a:pt x="3260267" y="1064852"/>
                  <a:pt x="3260267" y="945616"/>
                </a:cubicBezTo>
                <a:close/>
                <a:moveTo>
                  <a:pt x="495226" y="346583"/>
                </a:moveTo>
                <a:cubicBezTo>
                  <a:pt x="386830" y="346583"/>
                  <a:pt x="306816" y="354855"/>
                  <a:pt x="255185" y="371400"/>
                </a:cubicBezTo>
                <a:cubicBezTo>
                  <a:pt x="203554" y="387945"/>
                  <a:pt x="160481" y="413618"/>
                  <a:pt x="125965" y="448419"/>
                </a:cubicBezTo>
                <a:cubicBezTo>
                  <a:pt x="91449" y="483220"/>
                  <a:pt x="62781" y="530286"/>
                  <a:pt x="39961" y="589619"/>
                </a:cubicBezTo>
                <a:lnTo>
                  <a:pt x="370285" y="622138"/>
                </a:lnTo>
                <a:cubicBezTo>
                  <a:pt x="378843" y="593042"/>
                  <a:pt x="393105" y="571648"/>
                  <a:pt x="413073" y="557956"/>
                </a:cubicBezTo>
                <a:cubicBezTo>
                  <a:pt x="440458" y="539700"/>
                  <a:pt x="473547" y="530572"/>
                  <a:pt x="512342" y="530572"/>
                </a:cubicBezTo>
                <a:cubicBezTo>
                  <a:pt x="551707" y="530572"/>
                  <a:pt x="580375" y="537549"/>
                  <a:pt x="598346" y="551504"/>
                </a:cubicBezTo>
                <a:cubicBezTo>
                  <a:pt x="616317" y="565460"/>
                  <a:pt x="625302" y="582408"/>
                  <a:pt x="625302" y="602349"/>
                </a:cubicBezTo>
                <a:cubicBezTo>
                  <a:pt x="625302" y="624563"/>
                  <a:pt x="613892" y="641366"/>
                  <a:pt x="591072" y="652758"/>
                </a:cubicBezTo>
                <a:cubicBezTo>
                  <a:pt x="568252" y="664151"/>
                  <a:pt x="518617" y="674407"/>
                  <a:pt x="442169" y="683526"/>
                </a:cubicBezTo>
                <a:cubicBezTo>
                  <a:pt x="326356" y="696630"/>
                  <a:pt x="240209" y="714866"/>
                  <a:pt x="183729" y="738234"/>
                </a:cubicBezTo>
                <a:cubicBezTo>
                  <a:pt x="127248" y="761603"/>
                  <a:pt x="84032" y="794944"/>
                  <a:pt x="54081" y="838258"/>
                </a:cubicBezTo>
                <a:cubicBezTo>
                  <a:pt x="24130" y="881572"/>
                  <a:pt x="9154" y="929161"/>
                  <a:pt x="9154" y="981023"/>
                </a:cubicBezTo>
                <a:cubicBezTo>
                  <a:pt x="9154" y="1033457"/>
                  <a:pt x="24985" y="1084466"/>
                  <a:pt x="56648" y="1134051"/>
                </a:cubicBezTo>
                <a:cubicBezTo>
                  <a:pt x="88312" y="1183636"/>
                  <a:pt x="138231" y="1223104"/>
                  <a:pt x="206407" y="1252454"/>
                </a:cubicBezTo>
                <a:cubicBezTo>
                  <a:pt x="274582" y="1281804"/>
                  <a:pt x="367433" y="1296478"/>
                  <a:pt x="484957" y="1296478"/>
                </a:cubicBezTo>
                <a:cubicBezTo>
                  <a:pt x="650975" y="1296478"/>
                  <a:pt x="769213" y="1272802"/>
                  <a:pt x="839670" y="1225450"/>
                </a:cubicBezTo>
                <a:cubicBezTo>
                  <a:pt x="910128" y="1178098"/>
                  <a:pt x="955341" y="1110778"/>
                  <a:pt x="975309" y="1023491"/>
                </a:cubicBezTo>
                <a:lnTo>
                  <a:pt x="629581" y="990972"/>
                </a:lnTo>
                <a:cubicBezTo>
                  <a:pt x="615319" y="1032048"/>
                  <a:pt x="595351" y="1061429"/>
                  <a:pt x="569678" y="1079115"/>
                </a:cubicBezTo>
                <a:cubicBezTo>
                  <a:pt x="544005" y="1096801"/>
                  <a:pt x="509774" y="1105644"/>
                  <a:pt x="466986" y="1105644"/>
                </a:cubicBezTo>
                <a:cubicBezTo>
                  <a:pt x="420205" y="1105644"/>
                  <a:pt x="383977" y="1095673"/>
                  <a:pt x="358305" y="1075732"/>
                </a:cubicBezTo>
                <a:cubicBezTo>
                  <a:pt x="338337" y="1060926"/>
                  <a:pt x="328353" y="1042415"/>
                  <a:pt x="328353" y="1020201"/>
                </a:cubicBezTo>
                <a:cubicBezTo>
                  <a:pt x="328353" y="995134"/>
                  <a:pt x="341475" y="975764"/>
                  <a:pt x="367718" y="962090"/>
                </a:cubicBezTo>
                <a:cubicBezTo>
                  <a:pt x="386545" y="952409"/>
                  <a:pt x="436464" y="940446"/>
                  <a:pt x="517476" y="926201"/>
                </a:cubicBezTo>
                <a:cubicBezTo>
                  <a:pt x="638424" y="905119"/>
                  <a:pt x="722431" y="885601"/>
                  <a:pt x="769498" y="867648"/>
                </a:cubicBezTo>
                <a:cubicBezTo>
                  <a:pt x="816565" y="849695"/>
                  <a:pt x="856215" y="819347"/>
                  <a:pt x="888449" y="776603"/>
                </a:cubicBezTo>
                <a:cubicBezTo>
                  <a:pt x="920682" y="733860"/>
                  <a:pt x="936799" y="685130"/>
                  <a:pt x="936799" y="630415"/>
                </a:cubicBezTo>
                <a:cubicBezTo>
                  <a:pt x="936799" y="570565"/>
                  <a:pt x="919399" y="518983"/>
                  <a:pt x="884598" y="475669"/>
                </a:cubicBezTo>
                <a:cubicBezTo>
                  <a:pt x="849797" y="432355"/>
                  <a:pt x="801874" y="400012"/>
                  <a:pt x="740830" y="378641"/>
                </a:cubicBezTo>
                <a:cubicBezTo>
                  <a:pt x="679786" y="357269"/>
                  <a:pt x="597918" y="346583"/>
                  <a:pt x="495226" y="346583"/>
                </a:cubicBezTo>
                <a:close/>
                <a:moveTo>
                  <a:pt x="1480245" y="21394"/>
                </a:moveTo>
                <a:lnTo>
                  <a:pt x="1128527" y="21394"/>
                </a:lnTo>
                <a:lnTo>
                  <a:pt x="1128527" y="1275940"/>
                </a:lnTo>
                <a:lnTo>
                  <a:pt x="1454572" y="1275940"/>
                </a:lnTo>
                <a:lnTo>
                  <a:pt x="1454572" y="1141586"/>
                </a:lnTo>
                <a:cubicBezTo>
                  <a:pt x="1500213" y="1198636"/>
                  <a:pt x="1541860" y="1237146"/>
                  <a:pt x="1579514" y="1257113"/>
                </a:cubicBezTo>
                <a:cubicBezTo>
                  <a:pt x="1629718" y="1283357"/>
                  <a:pt x="1685628" y="1296478"/>
                  <a:pt x="1747243" y="1296478"/>
                </a:cubicBezTo>
                <a:cubicBezTo>
                  <a:pt x="1871043" y="1296478"/>
                  <a:pt x="1965605" y="1249412"/>
                  <a:pt x="2030928" y="1155278"/>
                </a:cubicBezTo>
                <a:cubicBezTo>
                  <a:pt x="2096251" y="1061144"/>
                  <a:pt x="2128913" y="946757"/>
                  <a:pt x="2128913" y="812117"/>
                </a:cubicBezTo>
                <a:cubicBezTo>
                  <a:pt x="2128913" y="661503"/>
                  <a:pt x="2092828" y="546261"/>
                  <a:pt x="2020659" y="466390"/>
                </a:cubicBezTo>
                <a:cubicBezTo>
                  <a:pt x="1948490" y="386518"/>
                  <a:pt x="1856780" y="346583"/>
                  <a:pt x="1745531" y="346583"/>
                </a:cubicBezTo>
                <a:cubicBezTo>
                  <a:pt x="1691333" y="346583"/>
                  <a:pt x="1642127" y="355711"/>
                  <a:pt x="1597913" y="373967"/>
                </a:cubicBezTo>
                <a:cubicBezTo>
                  <a:pt x="1553698" y="392224"/>
                  <a:pt x="1514476" y="419608"/>
                  <a:pt x="1480245" y="456120"/>
                </a:cubicBezTo>
                <a:close/>
                <a:moveTo>
                  <a:pt x="4062934" y="0"/>
                </a:moveTo>
                <a:cubicBezTo>
                  <a:pt x="3924301" y="0"/>
                  <a:pt x="3820611" y="12551"/>
                  <a:pt x="3751865" y="37653"/>
                </a:cubicBezTo>
                <a:cubicBezTo>
                  <a:pt x="3683119" y="62755"/>
                  <a:pt x="3626068" y="101693"/>
                  <a:pt x="3580712" y="154464"/>
                </a:cubicBezTo>
                <a:cubicBezTo>
                  <a:pt x="3535357" y="207236"/>
                  <a:pt x="3501269" y="274128"/>
                  <a:pt x="3478449" y="355141"/>
                </a:cubicBezTo>
                <a:lnTo>
                  <a:pt x="3852417" y="421890"/>
                </a:lnTo>
                <a:cubicBezTo>
                  <a:pt x="3867821" y="374538"/>
                  <a:pt x="3893921" y="338311"/>
                  <a:pt x="3930719" y="313208"/>
                </a:cubicBezTo>
                <a:cubicBezTo>
                  <a:pt x="3967517" y="288106"/>
                  <a:pt x="4014441" y="275555"/>
                  <a:pt x="4071492" y="275555"/>
                </a:cubicBezTo>
                <a:cubicBezTo>
                  <a:pt x="4156498" y="275555"/>
                  <a:pt x="4224245" y="305078"/>
                  <a:pt x="4274735" y="364126"/>
                </a:cubicBezTo>
                <a:cubicBezTo>
                  <a:pt x="4325225" y="423174"/>
                  <a:pt x="4350470" y="516594"/>
                  <a:pt x="4350470" y="644388"/>
                </a:cubicBezTo>
                <a:cubicBezTo>
                  <a:pt x="4350470" y="780169"/>
                  <a:pt x="4324940" y="877155"/>
                  <a:pt x="4273880" y="935347"/>
                </a:cubicBezTo>
                <a:cubicBezTo>
                  <a:pt x="4222819" y="993539"/>
                  <a:pt x="4151648" y="1022635"/>
                  <a:pt x="4060367" y="1022635"/>
                </a:cubicBezTo>
                <a:cubicBezTo>
                  <a:pt x="4017008" y="1022635"/>
                  <a:pt x="3975647" y="1016359"/>
                  <a:pt x="3936282" y="1003808"/>
                </a:cubicBezTo>
                <a:cubicBezTo>
                  <a:pt x="3896917" y="991257"/>
                  <a:pt x="3851846" y="969863"/>
                  <a:pt x="3801071" y="939626"/>
                </a:cubicBezTo>
                <a:lnTo>
                  <a:pt x="3801071" y="821531"/>
                </a:lnTo>
                <a:lnTo>
                  <a:pt x="4060367" y="821531"/>
                </a:lnTo>
                <a:lnTo>
                  <a:pt x="4060367" y="560523"/>
                </a:lnTo>
                <a:lnTo>
                  <a:pt x="3461334" y="560523"/>
                </a:lnTo>
                <a:lnTo>
                  <a:pt x="3461334" y="1095375"/>
                </a:lnTo>
                <a:cubicBezTo>
                  <a:pt x="3576006" y="1173534"/>
                  <a:pt x="3677414" y="1226734"/>
                  <a:pt x="3765557" y="1254974"/>
                </a:cubicBezTo>
                <a:cubicBezTo>
                  <a:pt x="3853700" y="1283214"/>
                  <a:pt x="3958246" y="1297334"/>
                  <a:pt x="4079194" y="1297334"/>
                </a:cubicBezTo>
                <a:cubicBezTo>
                  <a:pt x="4228096" y="1297334"/>
                  <a:pt x="4349472" y="1271947"/>
                  <a:pt x="4443320" y="1221171"/>
                </a:cubicBezTo>
                <a:cubicBezTo>
                  <a:pt x="4537169" y="1170396"/>
                  <a:pt x="4609908" y="1094804"/>
                  <a:pt x="4661539" y="994395"/>
                </a:cubicBezTo>
                <a:cubicBezTo>
                  <a:pt x="4713170" y="893985"/>
                  <a:pt x="4738986" y="778743"/>
                  <a:pt x="4738986" y="648667"/>
                </a:cubicBezTo>
                <a:cubicBezTo>
                  <a:pt x="4738986" y="511745"/>
                  <a:pt x="4710746" y="392651"/>
                  <a:pt x="4654265" y="291386"/>
                </a:cubicBezTo>
                <a:cubicBezTo>
                  <a:pt x="4597785" y="190121"/>
                  <a:pt x="4515062" y="113246"/>
                  <a:pt x="4406095" y="60758"/>
                </a:cubicBezTo>
                <a:cubicBezTo>
                  <a:pt x="4321089" y="20253"/>
                  <a:pt x="4206702" y="0"/>
                  <a:pt x="4062934" y="0"/>
                </a:cubicBezTo>
                <a:close/>
              </a:path>
            </a:pathLst>
          </a:custGeom>
        </p:spPr>
      </p:pic>
      <p:sp>
        <p:nvSpPr>
          <p:cNvPr id="5" name="Rektangel 4">
            <a:extLst>
              <a:ext uri="{FF2B5EF4-FFF2-40B4-BE49-F238E27FC236}">
                <a16:creationId xmlns:a16="http://schemas.microsoft.com/office/drawing/2014/main" id="{80BC0F87-1168-4842-8404-72CF5CC2CA3F}"/>
              </a:ext>
            </a:extLst>
          </p:cNvPr>
          <p:cNvSpPr/>
          <p:nvPr/>
        </p:nvSpPr>
        <p:spPr>
          <a:xfrm>
            <a:off x="7825623" y="6404472"/>
            <a:ext cx="2735342" cy="405683"/>
          </a:xfrm>
          <a:prstGeom prst="rect">
            <a:avLst/>
          </a:prstGeom>
          <a:noFill/>
        </p:spPr>
        <p:txBody>
          <a:bodyPr wrap="none" lIns="72000" tIns="36000" rIns="72000" bIns="0">
            <a:spAutoFit/>
          </a:bodyPr>
          <a:lstStyle/>
          <a:p>
            <a:pPr algn="ctr"/>
            <a:r>
              <a:rPr lang="sv-SE" sz="2400" b="1" dirty="0">
                <a:latin typeface="MV Boli" panose="02000500030200090000" pitchFamily="2" charset="0"/>
                <a:cs typeface="MV Boli" panose="02000500030200090000" pitchFamily="2" charset="0"/>
              </a:rPr>
              <a:t>Anders Gärdeborn</a:t>
            </a:r>
          </a:p>
        </p:txBody>
      </p:sp>
      <p:pic>
        <p:nvPicPr>
          <p:cNvPr id="3" name="Bildobjekt 2">
            <a:extLst>
              <a:ext uri="{FF2B5EF4-FFF2-40B4-BE49-F238E27FC236}">
                <a16:creationId xmlns:a16="http://schemas.microsoft.com/office/drawing/2014/main" id="{B96C1066-BE8D-44C0-870F-205FEA02E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778" y="5304290"/>
            <a:ext cx="1595821" cy="1303023"/>
          </a:xfrm>
          <a:prstGeom prst="rect">
            <a:avLst/>
          </a:prstGeom>
        </p:spPr>
      </p:pic>
    </p:spTree>
    <p:extLst>
      <p:ext uri="{BB962C8B-B14F-4D97-AF65-F5344CB8AC3E}">
        <p14:creationId xmlns:p14="http://schemas.microsoft.com/office/powerpoint/2010/main" val="3969568860"/>
      </p:ext>
    </p:extLst>
  </p:cSld>
  <p:clrMapOvr>
    <a:masterClrMapping/>
  </p:clrMapOvr>
  <p:transition advTm="11133">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487D246-4B0F-49EC-8405-BA04DF79FB5E}"/>
              </a:ext>
            </a:extLst>
          </p:cNvPr>
          <p:cNvPicPr>
            <a:picLocks noChangeAspect="1"/>
          </p:cNvPicPr>
          <p:nvPr/>
        </p:nvPicPr>
        <p:blipFill rotWithShape="1">
          <a:blip r:embed="rId4"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l="15568" t="8869" r="5715"/>
          <a:stretch/>
        </p:blipFill>
        <p:spPr>
          <a:xfrm>
            <a:off x="9497961" y="2709241"/>
            <a:ext cx="2694039" cy="4157972"/>
          </a:xfrm>
          <a:prstGeom prst="rect">
            <a:avLst/>
          </a:prstGeom>
        </p:spPr>
      </p:pic>
      <p:sp>
        <p:nvSpPr>
          <p:cNvPr id="8" name="!!Siffra">
            <a:extLst>
              <a:ext uri="{FF2B5EF4-FFF2-40B4-BE49-F238E27FC236}">
                <a16:creationId xmlns:a16="http://schemas.microsoft.com/office/drawing/2014/main" id="{FA3FCCFC-2475-4938-ADDF-DE4AEA777F70}"/>
              </a:ext>
            </a:extLst>
          </p:cNvPr>
          <p:cNvSpPr/>
          <p:nvPr/>
        </p:nvSpPr>
        <p:spPr>
          <a:xfrm>
            <a:off x="0" y="0"/>
            <a:ext cx="12192000" cy="972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tabLst>
                <a:tab pos="447675" algn="l"/>
              </a:tabLst>
            </a:pPr>
            <a:r>
              <a:rPr lang="sv-SE" sz="6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sym typeface="Wingdings 2" panose="05020102010507070707" pitchFamily="18" charset="2"/>
              </a:rPr>
              <a:t></a:t>
            </a:r>
            <a:endParaRPr lang="sv-SE" sz="8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endParaRPr>
          </a:p>
        </p:txBody>
      </p:sp>
      <p:sp>
        <p:nvSpPr>
          <p:cNvPr id="13" name="!!Text">
            <a:extLst>
              <a:ext uri="{FF2B5EF4-FFF2-40B4-BE49-F238E27FC236}">
                <a16:creationId xmlns:a16="http://schemas.microsoft.com/office/drawing/2014/main" id="{896F1A9F-EBA2-4E91-AFA5-9FDEE300C34B}"/>
              </a:ext>
            </a:extLst>
          </p:cNvPr>
          <p:cNvSpPr/>
          <p:nvPr/>
        </p:nvSpPr>
        <p:spPr>
          <a:xfrm>
            <a:off x="1" y="0"/>
            <a:ext cx="9973339"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46800" rIns="91421" bIns="46800" rtlCol="0" anchor="ctr"/>
          <a:lstStyle/>
          <a:p>
            <a:pPr>
              <a:tabLst>
                <a:tab pos="447675" algn="l"/>
              </a:tabLst>
            </a:pPr>
            <a:r>
              <a:rPr lang="sv-SE" sz="2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Om Guds helige Ande är en person…</a:t>
            </a:r>
          </a:p>
          <a:p>
            <a:r>
              <a:rPr lang="sv-SE" sz="28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Varför utelämnas Anden när Fadern och Sonen nämns?</a:t>
            </a:r>
          </a:p>
        </p:txBody>
      </p:sp>
      <p:sp>
        <p:nvSpPr>
          <p:cNvPr id="15" name="textruta 14">
            <a:extLst>
              <a:ext uri="{FF2B5EF4-FFF2-40B4-BE49-F238E27FC236}">
                <a16:creationId xmlns:a16="http://schemas.microsoft.com/office/drawing/2014/main" id="{CEBC73C7-E490-4F2B-A39A-7AB33BE3F684}"/>
              </a:ext>
            </a:extLst>
          </p:cNvPr>
          <p:cNvSpPr txBox="1"/>
          <p:nvPr/>
        </p:nvSpPr>
        <p:spPr>
          <a:xfrm>
            <a:off x="-1" y="1015121"/>
            <a:ext cx="12191999" cy="5917004"/>
          </a:xfrm>
          <a:prstGeom prst="rect">
            <a:avLst/>
          </a:prstGeom>
          <a:noFill/>
        </p:spPr>
        <p:txBody>
          <a:bodyPr wrap="square" lIns="180000">
            <a:spAutoFit/>
          </a:bodyPr>
          <a:lstStyle/>
          <a:p>
            <a:pPr marL="263525" indent="-263525">
              <a:spcBef>
                <a:spcPts val="1000"/>
              </a:spcBef>
              <a:buFont typeface="Arial" panose="020B0604020202020204" pitchFamily="34" charset="0"/>
              <a:buChar char="•"/>
            </a:pPr>
            <a:r>
              <a:rPr lang="sv-SE" dirty="0">
                <a:solidFill>
                  <a:srgbClr val="C00000"/>
                </a:solidFill>
                <a:effectLst/>
              </a:rPr>
              <a:t>Vi har bara </a:t>
            </a:r>
            <a:r>
              <a:rPr lang="sv-SE" i="1" dirty="0">
                <a:solidFill>
                  <a:srgbClr val="7030A0"/>
                </a:solidFill>
                <a:effectLst/>
              </a:rPr>
              <a:t>en </a:t>
            </a:r>
            <a:r>
              <a:rPr lang="sv-SE" i="1" u="sng" dirty="0">
                <a:solidFill>
                  <a:srgbClr val="7030A0"/>
                </a:solidFill>
                <a:effectLst/>
              </a:rPr>
              <a:t>Gud</a:t>
            </a:r>
            <a:r>
              <a:rPr lang="sv-SE" i="1" dirty="0">
                <a:solidFill>
                  <a:srgbClr val="7030A0"/>
                </a:solidFill>
                <a:effectLst/>
              </a:rPr>
              <a:t>, Fadern </a:t>
            </a:r>
            <a:r>
              <a:rPr lang="sv-SE" dirty="0">
                <a:solidFill>
                  <a:srgbClr val="C00000"/>
                </a:solidFill>
                <a:effectLst/>
              </a:rPr>
              <a:t>från vilken allting är…</a:t>
            </a:r>
            <a:br>
              <a:rPr lang="sv-SE" dirty="0">
                <a:solidFill>
                  <a:srgbClr val="C00000"/>
                </a:solidFill>
                <a:effectLst/>
              </a:rPr>
            </a:br>
            <a:r>
              <a:rPr lang="sv-SE" dirty="0">
                <a:solidFill>
                  <a:srgbClr val="C00000"/>
                </a:solidFill>
                <a:effectLst/>
              </a:rPr>
              <a:t>och </a:t>
            </a:r>
            <a:r>
              <a:rPr lang="sv-SE" i="1" dirty="0">
                <a:solidFill>
                  <a:srgbClr val="00B050"/>
                </a:solidFill>
                <a:effectLst/>
              </a:rPr>
              <a:t>en </a:t>
            </a:r>
            <a:r>
              <a:rPr lang="sv-SE" i="1" u="sng" dirty="0">
                <a:solidFill>
                  <a:srgbClr val="00B050"/>
                </a:solidFill>
                <a:effectLst/>
              </a:rPr>
              <a:t>Herre</a:t>
            </a:r>
            <a:r>
              <a:rPr lang="sv-SE" i="1" dirty="0">
                <a:solidFill>
                  <a:srgbClr val="00B050"/>
                </a:solidFill>
                <a:effectLst/>
              </a:rPr>
              <a:t>, Jesus Kristus</a:t>
            </a:r>
            <a:r>
              <a:rPr lang="sv-SE" i="1" dirty="0">
                <a:solidFill>
                  <a:srgbClr val="C00000"/>
                </a:solidFill>
                <a:effectLst/>
              </a:rPr>
              <a:t> </a:t>
            </a:r>
            <a:r>
              <a:rPr lang="sv-SE" dirty="0">
                <a:solidFill>
                  <a:srgbClr val="C00000"/>
                </a:solidFill>
                <a:effectLst/>
              </a:rPr>
              <a:t>genom vilken allting är.</a:t>
            </a:r>
            <a:r>
              <a:rPr lang="sv-SE" dirty="0">
                <a:effectLst/>
              </a:rPr>
              <a:t> </a:t>
            </a:r>
            <a:r>
              <a:rPr lang="sv-SE" sz="1400" dirty="0">
                <a:effectLst/>
              </a:rPr>
              <a:t>(1 Kor 8:6)</a:t>
            </a:r>
          </a:p>
          <a:p>
            <a:pPr marL="263525" indent="-263525">
              <a:spcBef>
                <a:spcPts val="1000"/>
              </a:spcBef>
              <a:buFont typeface="Arial" panose="020B0604020202020204" pitchFamily="34" charset="0"/>
              <a:buChar char="•"/>
            </a:pPr>
            <a:r>
              <a:rPr lang="sv-SE" i="1" u="sng" dirty="0">
                <a:solidFill>
                  <a:srgbClr val="7030A0"/>
                </a:solidFill>
                <a:effectLst/>
              </a:rPr>
              <a:t>Gud</a:t>
            </a:r>
            <a:r>
              <a:rPr lang="sv-SE" i="1" dirty="0">
                <a:solidFill>
                  <a:srgbClr val="7030A0"/>
                </a:solidFill>
                <a:effectLst/>
              </a:rPr>
              <a:t> är en</a:t>
            </a:r>
            <a:r>
              <a:rPr lang="sv-SE" dirty="0">
                <a:solidFill>
                  <a:srgbClr val="C00000"/>
                </a:solidFill>
                <a:effectLst/>
              </a:rPr>
              <a:t>, och en är </a:t>
            </a:r>
            <a:r>
              <a:rPr lang="sv-SE" i="1" u="sng" dirty="0">
                <a:solidFill>
                  <a:srgbClr val="00B050"/>
                </a:solidFill>
                <a:effectLst/>
              </a:rPr>
              <a:t>medlare</a:t>
            </a:r>
            <a:r>
              <a:rPr lang="sv-SE" dirty="0">
                <a:solidFill>
                  <a:srgbClr val="C00000"/>
                </a:solidFill>
                <a:effectLst/>
              </a:rPr>
              <a:t> mellan Gud och människor: </a:t>
            </a:r>
            <a:r>
              <a:rPr lang="sv-SE" i="1" u="sng" dirty="0">
                <a:solidFill>
                  <a:srgbClr val="00B050"/>
                </a:solidFill>
                <a:effectLst/>
              </a:rPr>
              <a:t>människan</a:t>
            </a:r>
            <a:r>
              <a:rPr lang="sv-SE" i="1" dirty="0">
                <a:solidFill>
                  <a:srgbClr val="00B050"/>
                </a:solidFill>
                <a:effectLst/>
              </a:rPr>
              <a:t> Kristus Jesus</a:t>
            </a:r>
            <a:r>
              <a:rPr lang="sv-SE" dirty="0">
                <a:solidFill>
                  <a:srgbClr val="C00000"/>
                </a:solidFill>
                <a:effectLst/>
              </a:rPr>
              <a:t>.</a:t>
            </a:r>
            <a:r>
              <a:rPr lang="sv-SE" dirty="0">
                <a:effectLst/>
              </a:rPr>
              <a:t> </a:t>
            </a:r>
            <a:r>
              <a:rPr lang="sv-SE" sz="1400" dirty="0">
                <a:effectLst/>
              </a:rPr>
              <a:t>(1 Tim 2:5)</a:t>
            </a:r>
          </a:p>
          <a:p>
            <a:pPr marL="263525" indent="-263525">
              <a:spcBef>
                <a:spcPts val="1000"/>
              </a:spcBef>
              <a:buFont typeface="Arial" panose="020B0604020202020204" pitchFamily="34" charset="0"/>
              <a:buChar char="•"/>
            </a:pPr>
            <a:r>
              <a:rPr lang="sv-SE" dirty="0">
                <a:solidFill>
                  <a:srgbClr val="C00000"/>
                </a:solidFill>
              </a:rPr>
              <a:t>Jag ber att de alla ska vara ett, och att de ska vara i oss liksom du, </a:t>
            </a:r>
            <a:r>
              <a:rPr lang="sv-SE" i="1" dirty="0">
                <a:solidFill>
                  <a:srgbClr val="7030A0"/>
                </a:solidFill>
              </a:rPr>
              <a:t>Far</a:t>
            </a:r>
            <a:r>
              <a:rPr lang="sv-SE" dirty="0">
                <a:solidFill>
                  <a:srgbClr val="C00000"/>
                </a:solidFill>
              </a:rPr>
              <a:t>, är i </a:t>
            </a:r>
            <a:r>
              <a:rPr lang="sv-SE" i="1" dirty="0">
                <a:solidFill>
                  <a:srgbClr val="00B050"/>
                </a:solidFill>
              </a:rPr>
              <a:t>mig</a:t>
            </a:r>
            <a:r>
              <a:rPr lang="sv-SE" dirty="0">
                <a:solidFill>
                  <a:srgbClr val="C00000"/>
                </a:solidFill>
              </a:rPr>
              <a:t> och </a:t>
            </a:r>
            <a:r>
              <a:rPr lang="sv-SE" i="1" dirty="0">
                <a:solidFill>
                  <a:srgbClr val="00B050"/>
                </a:solidFill>
              </a:rPr>
              <a:t>jag</a:t>
            </a:r>
            <a:r>
              <a:rPr lang="sv-SE" dirty="0">
                <a:solidFill>
                  <a:srgbClr val="C00000"/>
                </a:solidFill>
              </a:rPr>
              <a:t> i </a:t>
            </a:r>
            <a:r>
              <a:rPr lang="sv-SE" i="1" dirty="0">
                <a:solidFill>
                  <a:srgbClr val="7030A0"/>
                </a:solidFill>
              </a:rPr>
              <a:t>dig</a:t>
            </a:r>
            <a:r>
              <a:rPr lang="sv-SE" dirty="0">
                <a:solidFill>
                  <a:srgbClr val="C00000"/>
                </a:solidFill>
              </a:rPr>
              <a:t>. </a:t>
            </a:r>
            <a:r>
              <a:rPr lang="sv-SE" sz="1400" dirty="0"/>
              <a:t>(Joh 17:21)</a:t>
            </a: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rPr>
              <a:t>Samma mönster i GT: </a:t>
            </a:r>
            <a:r>
              <a:rPr lang="sv-SE" dirty="0">
                <a:solidFill>
                  <a:srgbClr val="C00000"/>
                </a:solidFill>
                <a:effectLst/>
              </a:rPr>
              <a:t>En som liknade en </a:t>
            </a:r>
            <a:r>
              <a:rPr lang="sv-SE" i="1" dirty="0">
                <a:solidFill>
                  <a:srgbClr val="00B050"/>
                </a:solidFill>
                <a:effectLst/>
              </a:rPr>
              <a:t>människoson</a:t>
            </a:r>
            <a:r>
              <a:rPr lang="sv-SE" dirty="0">
                <a:solidFill>
                  <a:srgbClr val="C00000"/>
                </a:solidFill>
                <a:effectLst/>
              </a:rPr>
              <a:t> kom med himlens skyar. Han närmade sig </a:t>
            </a:r>
            <a:r>
              <a:rPr lang="sv-SE" i="1" dirty="0">
                <a:solidFill>
                  <a:srgbClr val="7030A0"/>
                </a:solidFill>
                <a:effectLst/>
              </a:rPr>
              <a:t>den Gamle</a:t>
            </a:r>
            <a:r>
              <a:rPr lang="sv-SE" dirty="0">
                <a:solidFill>
                  <a:srgbClr val="C00000"/>
                </a:solidFill>
              </a:rPr>
              <a:t>.</a:t>
            </a:r>
            <a:r>
              <a:rPr lang="sv-SE" dirty="0"/>
              <a:t> </a:t>
            </a:r>
            <a:r>
              <a:rPr lang="sv-SE" sz="1400" dirty="0"/>
              <a:t>(Dan 7:13)</a:t>
            </a: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I alla sina brev hälsar Paulus från </a:t>
            </a:r>
            <a:r>
              <a:rPr lang="sv-SE" i="1" dirty="0">
                <a:solidFill>
                  <a:srgbClr val="7030A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Fadern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och </a:t>
            </a:r>
            <a:r>
              <a:rPr lang="sv-SE" i="1" dirty="0">
                <a:solidFill>
                  <a:srgbClr val="00B05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Sonen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men aldrig från </a:t>
            </a:r>
            <a:r>
              <a:rPr lang="sv-SE" i="1"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Anden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t>
            </a:r>
            <a:endParaRPr lang="sv-SE" dirty="0">
              <a:highlight>
                <a:srgbClr val="FFFF00"/>
              </a:highlight>
              <a:ea typeface="Times New Roman" panose="02020603050405020304" pitchFamily="18" charset="0"/>
              <a:cs typeface="Calibri" panose="020F0502020204030204" pitchFamily="34" charset="0"/>
            </a:endParaRPr>
          </a:p>
          <a:p>
            <a:pPr marL="263525">
              <a:spcBef>
                <a:spcPts val="300"/>
              </a:spcBef>
            </a:pP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Även Johannes: </a:t>
            </a:r>
            <a:r>
              <a:rPr lang="sv-SE" dirty="0">
                <a:solidFill>
                  <a:srgbClr val="C00000"/>
                </a:solidFill>
                <a:effectLst/>
              </a:rPr>
              <a:t>Nåd, barmhärtighet och frid vare med oss från </a:t>
            </a:r>
            <a:r>
              <a:rPr lang="sv-SE" i="1" dirty="0">
                <a:solidFill>
                  <a:srgbClr val="7030A0"/>
                </a:solidFill>
                <a:effectLst/>
              </a:rPr>
              <a:t>Gud Fadern </a:t>
            </a:r>
            <a:r>
              <a:rPr lang="sv-SE" dirty="0">
                <a:solidFill>
                  <a:srgbClr val="C00000"/>
                </a:solidFill>
                <a:effectLst/>
              </a:rPr>
              <a:t>och från </a:t>
            </a:r>
            <a:br>
              <a:rPr lang="sv-SE" dirty="0">
                <a:solidFill>
                  <a:srgbClr val="C00000"/>
                </a:solidFill>
                <a:effectLst/>
              </a:rPr>
            </a:br>
            <a:r>
              <a:rPr lang="sv-SE" i="1" dirty="0">
                <a:solidFill>
                  <a:srgbClr val="00B050"/>
                </a:solidFill>
                <a:effectLst/>
              </a:rPr>
              <a:t>Jesus Kristus</a:t>
            </a:r>
            <a:r>
              <a:rPr lang="sv-SE" dirty="0">
                <a:solidFill>
                  <a:srgbClr val="C00000"/>
                </a:solidFill>
                <a:effectLst/>
              </a:rPr>
              <a:t>, Faderns Son.</a:t>
            </a:r>
            <a:r>
              <a:rPr lang="sv-SE" dirty="0">
                <a:effectLst/>
              </a:rPr>
              <a:t> </a:t>
            </a:r>
            <a:r>
              <a:rPr lang="sv-SE" sz="1400" dirty="0">
                <a:effectLst/>
              </a:rPr>
              <a:t>(2 Joh 1:3)</a:t>
            </a:r>
            <a:endParaRPr lang="sv-SE" dirty="0">
              <a:ea typeface="Times New Roman" panose="02020603050405020304" pitchFamily="18" charset="0"/>
              <a:cs typeface="Calibri" panose="020F0502020204030204" pitchFamily="34" charset="0"/>
            </a:endParaRPr>
          </a:p>
          <a:p>
            <a:pPr marL="263525" indent="-263525">
              <a:spcBef>
                <a:spcPts val="1000"/>
              </a:spcBef>
              <a:buFont typeface="Arial" panose="020B0604020202020204" pitchFamily="34" charset="0"/>
              <a:buChar char="•"/>
            </a:pPr>
            <a:r>
              <a:rPr lang="sv-SE" i="1" dirty="0">
                <a:solidFill>
                  <a:srgbClr val="0070C0"/>
                </a:solidFill>
                <a:effectLst>
                  <a:outerShdw blurRad="38100" dist="38100" dir="2700000" algn="tl">
                    <a:srgbClr val="000000">
                      <a:alpha val="43137"/>
                    </a:srgbClr>
                  </a:outerShdw>
                </a:effectLst>
              </a:rPr>
              <a:t>Anden</a:t>
            </a:r>
            <a:r>
              <a:rPr lang="sv-SE" dirty="0">
                <a:effectLst>
                  <a:outerShdw blurRad="38100" dist="38100" dir="2700000" algn="tl">
                    <a:srgbClr val="000000">
                      <a:alpha val="43137"/>
                    </a:srgbClr>
                  </a:outerShdw>
                </a:effectLst>
              </a:rPr>
              <a:t> känner vare sig Fadern eller Sonen: </a:t>
            </a:r>
            <a:r>
              <a:rPr lang="sv-SE" dirty="0">
                <a:solidFill>
                  <a:srgbClr val="C00000"/>
                </a:solidFill>
              </a:rPr>
              <a:t>I</a:t>
            </a:r>
            <a:r>
              <a:rPr lang="sv-SE" dirty="0">
                <a:solidFill>
                  <a:srgbClr val="C00000"/>
                </a:solidFill>
                <a:effectLst/>
              </a:rPr>
              <a:t>ngen känner </a:t>
            </a:r>
            <a:r>
              <a:rPr lang="sv-SE" i="1" dirty="0">
                <a:solidFill>
                  <a:srgbClr val="00B050"/>
                </a:solidFill>
                <a:effectLst/>
              </a:rPr>
              <a:t>Sonen</a:t>
            </a:r>
            <a:r>
              <a:rPr lang="sv-SE" dirty="0">
                <a:solidFill>
                  <a:srgbClr val="C00000"/>
                </a:solidFill>
                <a:effectLst/>
              </a:rPr>
              <a:t> utom </a:t>
            </a:r>
            <a:r>
              <a:rPr lang="sv-SE" i="1" dirty="0">
                <a:solidFill>
                  <a:srgbClr val="7030A0"/>
                </a:solidFill>
                <a:effectLst/>
              </a:rPr>
              <a:t>Fadern</a:t>
            </a:r>
            <a:r>
              <a:rPr lang="sv-SE" dirty="0">
                <a:solidFill>
                  <a:srgbClr val="C00000"/>
                </a:solidFill>
                <a:effectLst/>
              </a:rPr>
              <a:t>, inte heller </a:t>
            </a:r>
            <a:br>
              <a:rPr lang="sv-SE" dirty="0">
                <a:solidFill>
                  <a:srgbClr val="C00000"/>
                </a:solidFill>
                <a:effectLst/>
              </a:rPr>
            </a:br>
            <a:r>
              <a:rPr lang="sv-SE" dirty="0">
                <a:solidFill>
                  <a:srgbClr val="C00000"/>
                </a:solidFill>
                <a:effectLst/>
              </a:rPr>
              <a:t>känner någon </a:t>
            </a:r>
            <a:r>
              <a:rPr lang="sv-SE" i="1" dirty="0">
                <a:solidFill>
                  <a:srgbClr val="7030A0"/>
                </a:solidFill>
                <a:effectLst/>
              </a:rPr>
              <a:t>Fadern</a:t>
            </a:r>
            <a:r>
              <a:rPr lang="sv-SE" dirty="0">
                <a:solidFill>
                  <a:srgbClr val="C00000"/>
                </a:solidFill>
                <a:effectLst/>
              </a:rPr>
              <a:t> utom </a:t>
            </a:r>
            <a:r>
              <a:rPr lang="sv-SE" i="1" dirty="0">
                <a:solidFill>
                  <a:srgbClr val="00B050"/>
                </a:solidFill>
                <a:effectLst/>
              </a:rPr>
              <a:t>Sonen</a:t>
            </a:r>
            <a:r>
              <a:rPr lang="sv-SE" dirty="0">
                <a:solidFill>
                  <a:srgbClr val="C00000"/>
                </a:solidFill>
                <a:effectLst/>
              </a:rPr>
              <a:t> och den som Sonen vill uppenbara honom för. </a:t>
            </a:r>
            <a:r>
              <a:rPr lang="sv-SE" sz="1400" dirty="0">
                <a:effectLst/>
              </a:rPr>
              <a:t>(Matt 11:27)</a:t>
            </a:r>
            <a:endParaRPr lang="sv-SE" sz="1400" i="1" dirty="0">
              <a:effectLst/>
            </a:endParaRP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rPr>
              <a:t>Tro på </a:t>
            </a:r>
            <a:r>
              <a:rPr lang="sv-SE" i="1" dirty="0">
                <a:solidFill>
                  <a:srgbClr val="0070C0"/>
                </a:solidFill>
                <a:effectLst>
                  <a:outerShdw blurRad="38100" dist="38100" dir="2700000" algn="tl">
                    <a:srgbClr val="000000">
                      <a:alpha val="43137"/>
                    </a:srgbClr>
                  </a:outerShdw>
                </a:effectLst>
              </a:rPr>
              <a:t>Anden</a:t>
            </a:r>
            <a:r>
              <a:rPr lang="sv-SE" dirty="0">
                <a:effectLst>
                  <a:outerShdw blurRad="38100" dist="38100" dir="2700000" algn="tl">
                    <a:srgbClr val="000000">
                      <a:alpha val="43137"/>
                    </a:srgbClr>
                  </a:outerShdw>
                </a:effectLst>
              </a:rPr>
              <a:t> inte nödvändig för frälsning: </a:t>
            </a:r>
            <a:r>
              <a:rPr lang="sv-SE" dirty="0">
                <a:solidFill>
                  <a:srgbClr val="C00000"/>
                </a:solidFill>
                <a:effectLst/>
              </a:rPr>
              <a:t>Om du med din mun bekänner att </a:t>
            </a:r>
            <a:r>
              <a:rPr lang="sv-SE" i="1" dirty="0">
                <a:solidFill>
                  <a:srgbClr val="00B050"/>
                </a:solidFill>
                <a:effectLst/>
              </a:rPr>
              <a:t>Jesus</a:t>
            </a:r>
            <a:r>
              <a:rPr lang="sv-SE" dirty="0">
                <a:solidFill>
                  <a:srgbClr val="C00000"/>
                </a:solidFill>
                <a:effectLst/>
              </a:rPr>
              <a:t> är Herren och </a:t>
            </a:r>
            <a:br>
              <a:rPr lang="sv-SE" dirty="0">
                <a:solidFill>
                  <a:srgbClr val="C00000"/>
                </a:solidFill>
                <a:effectLst/>
              </a:rPr>
            </a:br>
            <a:r>
              <a:rPr lang="sv-SE" dirty="0">
                <a:solidFill>
                  <a:srgbClr val="C00000"/>
                </a:solidFill>
                <a:effectLst/>
              </a:rPr>
              <a:t>i ditt hjärta tror att </a:t>
            </a:r>
            <a:r>
              <a:rPr lang="sv-SE" i="1" dirty="0">
                <a:solidFill>
                  <a:srgbClr val="7030A0"/>
                </a:solidFill>
                <a:effectLst/>
              </a:rPr>
              <a:t>Gud</a:t>
            </a:r>
            <a:r>
              <a:rPr lang="sv-SE" dirty="0">
                <a:solidFill>
                  <a:srgbClr val="C00000"/>
                </a:solidFill>
                <a:effectLst/>
              </a:rPr>
              <a:t> har uppväckt honom från de döda, ska du bli frälst. </a:t>
            </a:r>
            <a:r>
              <a:rPr lang="sv-SE" sz="1400" dirty="0">
                <a:effectLst/>
              </a:rPr>
              <a:t>(Rom 10:9)</a:t>
            </a:r>
            <a:r>
              <a:rPr lang="sv-SE" dirty="0">
                <a:effectLst/>
              </a:rPr>
              <a:t> </a:t>
            </a:r>
            <a:r>
              <a:rPr lang="sv-SE" dirty="0">
                <a:solidFill>
                  <a:srgbClr val="C00000"/>
                </a:solidFill>
                <a:effectLst/>
              </a:rPr>
              <a:t>Detta är det </a:t>
            </a:r>
            <a:br>
              <a:rPr lang="sv-SE" dirty="0">
                <a:solidFill>
                  <a:srgbClr val="C00000"/>
                </a:solidFill>
                <a:effectLst/>
              </a:rPr>
            </a:br>
            <a:r>
              <a:rPr lang="sv-SE" dirty="0">
                <a:solidFill>
                  <a:srgbClr val="C00000"/>
                </a:solidFill>
                <a:effectLst/>
              </a:rPr>
              <a:t>eviga livet: att de känner dig, den ende </a:t>
            </a:r>
            <a:r>
              <a:rPr lang="sv-SE" i="1" dirty="0">
                <a:solidFill>
                  <a:srgbClr val="7030A0"/>
                </a:solidFill>
                <a:effectLst/>
              </a:rPr>
              <a:t>sanne Guden</a:t>
            </a:r>
            <a:r>
              <a:rPr lang="sv-SE" dirty="0">
                <a:solidFill>
                  <a:srgbClr val="C00000"/>
                </a:solidFill>
                <a:effectLst/>
              </a:rPr>
              <a:t>, och den som du har sänt, </a:t>
            </a:r>
            <a:r>
              <a:rPr lang="sv-SE" i="1" dirty="0">
                <a:solidFill>
                  <a:srgbClr val="00B050"/>
                </a:solidFill>
                <a:effectLst/>
              </a:rPr>
              <a:t>Jesus Kristus</a:t>
            </a:r>
            <a:r>
              <a:rPr lang="sv-SE" dirty="0">
                <a:solidFill>
                  <a:srgbClr val="C00000"/>
                </a:solidFill>
                <a:effectLst/>
              </a:rPr>
              <a:t>. </a:t>
            </a:r>
            <a:r>
              <a:rPr lang="sv-SE" sz="1400" dirty="0">
                <a:effectLst/>
              </a:rPr>
              <a:t>(Joh 17:3)</a:t>
            </a:r>
          </a:p>
          <a:p>
            <a:pPr marL="263525">
              <a:spcBef>
                <a:spcPts val="300"/>
              </a:spcBef>
            </a:pPr>
            <a:r>
              <a:rPr lang="sv-SE" dirty="0">
                <a:effectLst>
                  <a:outerShdw blurRad="38100" dist="38100" dir="2700000" algn="tl">
                    <a:srgbClr val="000000">
                      <a:alpha val="43137"/>
                    </a:srgbClr>
                  </a:outerShdw>
                </a:effectLst>
              </a:rPr>
              <a:t>Däremot kommer tron från Guds helige Ande: </a:t>
            </a:r>
            <a:r>
              <a:rPr lang="sv-SE" dirty="0">
                <a:solidFill>
                  <a:srgbClr val="C00000"/>
                </a:solidFill>
                <a:effectLst/>
              </a:rPr>
              <a:t>Ingen kan säga "Jesus är Herren" annat än </a:t>
            </a:r>
            <a:r>
              <a:rPr lang="sv-SE" i="1" u="sng" dirty="0">
                <a:solidFill>
                  <a:srgbClr val="C00000"/>
                </a:solidFill>
                <a:effectLst/>
              </a:rPr>
              <a:t>i kraft av</a:t>
            </a:r>
            <a:r>
              <a:rPr lang="sv-SE" dirty="0">
                <a:solidFill>
                  <a:srgbClr val="C00000"/>
                </a:solidFill>
                <a:effectLst/>
              </a:rPr>
              <a:t> </a:t>
            </a:r>
            <a:br>
              <a:rPr lang="sv-SE" dirty="0">
                <a:solidFill>
                  <a:srgbClr val="C00000"/>
                </a:solidFill>
                <a:effectLst/>
              </a:rPr>
            </a:br>
            <a:r>
              <a:rPr lang="sv-SE" i="1" dirty="0">
                <a:solidFill>
                  <a:srgbClr val="0070C0"/>
                </a:solidFill>
                <a:effectLst/>
              </a:rPr>
              <a:t>den helige Ande</a:t>
            </a:r>
            <a:r>
              <a:rPr lang="sv-SE" dirty="0">
                <a:solidFill>
                  <a:srgbClr val="C00000"/>
                </a:solidFill>
                <a:effectLst/>
              </a:rPr>
              <a:t>.</a:t>
            </a:r>
            <a:r>
              <a:rPr lang="sv-SE" dirty="0">
                <a:effectLst/>
              </a:rPr>
              <a:t> </a:t>
            </a:r>
            <a:r>
              <a:rPr lang="sv-SE" sz="1400" dirty="0">
                <a:effectLst/>
              </a:rPr>
              <a:t>(1 Kor 12:3)</a:t>
            </a: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När </a:t>
            </a:r>
            <a:r>
              <a:rPr lang="sv-SE" i="1"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Anden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nämns har den en annan roll: </a:t>
            </a:r>
            <a:r>
              <a:rPr lang="sv-SE" i="1" u="sng" dirty="0">
                <a:solidFill>
                  <a:srgbClr val="C00000"/>
                </a:solidFill>
                <a:effectLst/>
              </a:rPr>
              <a:t>Fylld av</a:t>
            </a:r>
            <a:r>
              <a:rPr lang="sv-SE" i="1" dirty="0">
                <a:solidFill>
                  <a:srgbClr val="C00000"/>
                </a:solidFill>
                <a:effectLst/>
              </a:rPr>
              <a:t> </a:t>
            </a:r>
            <a:r>
              <a:rPr lang="sv-SE" i="1" dirty="0">
                <a:solidFill>
                  <a:srgbClr val="0070C0"/>
                </a:solidFill>
                <a:effectLst/>
              </a:rPr>
              <a:t>den helige Ande</a:t>
            </a:r>
            <a:r>
              <a:rPr lang="sv-SE" dirty="0">
                <a:solidFill>
                  <a:srgbClr val="0070C0"/>
                </a:solidFill>
                <a:effectLst/>
              </a:rPr>
              <a:t> </a:t>
            </a:r>
            <a:r>
              <a:rPr lang="sv-SE" dirty="0">
                <a:solidFill>
                  <a:srgbClr val="C00000"/>
                </a:solidFill>
                <a:effectLst/>
              </a:rPr>
              <a:t>lyfte [Stefanus] sin blick mot </a:t>
            </a:r>
            <a:br>
              <a:rPr lang="sv-SE" dirty="0">
                <a:solidFill>
                  <a:srgbClr val="C00000"/>
                </a:solidFill>
                <a:effectLst/>
              </a:rPr>
            </a:br>
            <a:r>
              <a:rPr lang="sv-SE" dirty="0">
                <a:solidFill>
                  <a:srgbClr val="C00000"/>
                </a:solidFill>
                <a:effectLst/>
              </a:rPr>
              <a:t>himlen och fick se </a:t>
            </a:r>
            <a:r>
              <a:rPr lang="sv-SE" i="1" dirty="0">
                <a:solidFill>
                  <a:srgbClr val="7030A0"/>
                </a:solidFill>
                <a:effectLst/>
              </a:rPr>
              <a:t>Guds</a:t>
            </a:r>
            <a:r>
              <a:rPr lang="sv-SE" dirty="0">
                <a:solidFill>
                  <a:srgbClr val="C00000"/>
                </a:solidFill>
                <a:effectLst/>
              </a:rPr>
              <a:t> härlighet och </a:t>
            </a:r>
            <a:r>
              <a:rPr lang="sv-SE" i="1" dirty="0">
                <a:solidFill>
                  <a:srgbClr val="00B050"/>
                </a:solidFill>
                <a:effectLst/>
              </a:rPr>
              <a:t>Jesus</a:t>
            </a:r>
            <a:r>
              <a:rPr lang="sv-SE" dirty="0">
                <a:solidFill>
                  <a:srgbClr val="C00000"/>
                </a:solidFill>
                <a:effectLst/>
              </a:rPr>
              <a:t> som stod vid </a:t>
            </a:r>
            <a:r>
              <a:rPr lang="sv-SE" i="1" dirty="0">
                <a:solidFill>
                  <a:srgbClr val="7030A0"/>
                </a:solidFill>
                <a:effectLst/>
              </a:rPr>
              <a:t>Guds</a:t>
            </a:r>
            <a:r>
              <a:rPr lang="sv-SE" dirty="0">
                <a:solidFill>
                  <a:srgbClr val="C00000"/>
                </a:solidFill>
                <a:effectLst/>
              </a:rPr>
              <a:t> högra sida. </a:t>
            </a:r>
            <a:r>
              <a:rPr lang="sv-SE" sz="1400" dirty="0"/>
              <a:t>(Apg 7:55)</a:t>
            </a:r>
            <a:endParaRPr lang="sv-SE" dirty="0">
              <a:ea typeface="Times New Roman" panose="02020603050405020304" pitchFamily="18" charset="0"/>
              <a:cs typeface="Calibri" panose="020F0502020204030204" pitchFamily="34" charset="0"/>
            </a:endParaRPr>
          </a:p>
        </p:txBody>
      </p:sp>
      <p:sp>
        <p:nvSpPr>
          <p:cNvPr id="9" name="textruta 8">
            <a:extLst>
              <a:ext uri="{FF2B5EF4-FFF2-40B4-BE49-F238E27FC236}">
                <a16:creationId xmlns:a16="http://schemas.microsoft.com/office/drawing/2014/main" id="{2C55878A-9260-4916-939F-FFE0519F0511}"/>
              </a:ext>
            </a:extLst>
          </p:cNvPr>
          <p:cNvSpPr txBox="1"/>
          <p:nvPr/>
        </p:nvSpPr>
        <p:spPr>
          <a:xfrm>
            <a:off x="959776" y="2329009"/>
            <a:ext cx="5228007" cy="3834484"/>
          </a:xfrm>
          <a:prstGeom prst="rect">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144000" tIns="108000" rIns="144000" bIns="108000">
            <a:spAutoFit/>
          </a:bodyPr>
          <a:lstStyle/>
          <a:p>
            <a:pPr>
              <a:spcBef>
                <a:spcPts val="1200"/>
              </a:spcBef>
            </a:pPr>
            <a:r>
              <a:rPr lang="sv-SE" sz="2000" b="1" dirty="0">
                <a:effectLst/>
              </a:rPr>
              <a:t>Men missionsbefallningen då?</a:t>
            </a:r>
          </a:p>
          <a:p>
            <a:pPr>
              <a:spcBef>
                <a:spcPts val="600"/>
              </a:spcBef>
            </a:pPr>
            <a:r>
              <a:rPr lang="sv-SE" dirty="0">
                <a:solidFill>
                  <a:srgbClr val="C00000"/>
                </a:solidFill>
              </a:rPr>
              <a:t>Åt mig har </a:t>
            </a:r>
            <a:r>
              <a:rPr lang="sv-SE" i="1" u="sng" dirty="0">
                <a:solidFill>
                  <a:srgbClr val="C00000"/>
                </a:solidFill>
              </a:rPr>
              <a:t>getts all makt</a:t>
            </a:r>
            <a:r>
              <a:rPr lang="sv-SE" dirty="0">
                <a:solidFill>
                  <a:srgbClr val="C00000"/>
                </a:solidFill>
              </a:rPr>
              <a:t> i himlen och på jorden. Gå </a:t>
            </a:r>
            <a:r>
              <a:rPr lang="sv-SE" i="1" u="sng" dirty="0">
                <a:solidFill>
                  <a:srgbClr val="C00000"/>
                </a:solidFill>
              </a:rPr>
              <a:t>därför</a:t>
            </a:r>
            <a:r>
              <a:rPr lang="sv-SE" dirty="0">
                <a:solidFill>
                  <a:srgbClr val="C00000"/>
                </a:solidFill>
              </a:rPr>
              <a:t> ut och gör alla folk till lärjungar! Döp dem i </a:t>
            </a:r>
            <a:r>
              <a:rPr lang="sv-SE" i="1" dirty="0">
                <a:solidFill>
                  <a:srgbClr val="C00000"/>
                </a:solidFill>
                <a:effectLst>
                  <a:outerShdw blurRad="38100" dist="38100" dir="2700000" algn="tl">
                    <a:srgbClr val="000000">
                      <a:alpha val="43137"/>
                    </a:srgbClr>
                  </a:outerShdw>
                </a:effectLst>
              </a:rPr>
              <a:t>Faderns</a:t>
            </a:r>
            <a:r>
              <a:rPr lang="sv-SE" dirty="0">
                <a:solidFill>
                  <a:srgbClr val="C00000"/>
                </a:solidFill>
              </a:rPr>
              <a:t> och </a:t>
            </a:r>
            <a:r>
              <a:rPr lang="sv-SE" i="1" dirty="0">
                <a:solidFill>
                  <a:srgbClr val="C00000"/>
                </a:solidFill>
                <a:effectLst>
                  <a:outerShdw blurRad="38100" dist="38100" dir="2700000" algn="tl">
                    <a:srgbClr val="000000">
                      <a:alpha val="43137"/>
                    </a:srgbClr>
                  </a:outerShdw>
                </a:effectLst>
              </a:rPr>
              <a:t>Sonens</a:t>
            </a:r>
            <a:r>
              <a:rPr lang="sv-SE" dirty="0">
                <a:solidFill>
                  <a:srgbClr val="C00000"/>
                </a:solidFill>
              </a:rPr>
              <a:t> och </a:t>
            </a:r>
            <a:r>
              <a:rPr lang="sv-SE" i="1" dirty="0">
                <a:solidFill>
                  <a:srgbClr val="C00000"/>
                </a:solidFill>
                <a:effectLst>
                  <a:outerShdw blurRad="38100" dist="38100" dir="2700000" algn="tl">
                    <a:srgbClr val="000000">
                      <a:alpha val="43137"/>
                    </a:srgbClr>
                  </a:outerShdw>
                </a:effectLst>
              </a:rPr>
              <a:t>den helige Andes</a:t>
            </a:r>
            <a:r>
              <a:rPr lang="sv-SE" i="1" dirty="0">
                <a:solidFill>
                  <a:srgbClr val="C00000"/>
                </a:solidFill>
              </a:rPr>
              <a:t> </a:t>
            </a:r>
            <a:r>
              <a:rPr lang="sv-SE" dirty="0">
                <a:solidFill>
                  <a:srgbClr val="C00000"/>
                </a:solidFill>
              </a:rPr>
              <a:t>namn och lär dem att hålla allt som jag befallt er. </a:t>
            </a:r>
            <a:r>
              <a:rPr lang="sv-SE" sz="1400" dirty="0"/>
              <a:t>(Matt 28:18-20)</a:t>
            </a:r>
            <a:endParaRPr lang="sv-SE" sz="1400" dirty="0">
              <a:ea typeface="Times New Roman" panose="02020603050405020304" pitchFamily="18" charset="0"/>
              <a:cs typeface="Calibri" panose="020F0502020204030204" pitchFamily="34" charset="0"/>
            </a:endParaRPr>
          </a:p>
          <a:p>
            <a:pPr marL="285750" lvl="0" indent="-200025">
              <a:spcBef>
                <a:spcPts val="1200"/>
              </a:spcBef>
              <a:buFont typeface="Arial" panose="020B0604020202020204" pitchFamily="34" charset="0"/>
              <a:buChar char="•"/>
            </a:pPr>
            <a:r>
              <a:rPr lang="sv-SE" dirty="0"/>
              <a:t>Inget dop i Apostlagärningarna sker enligt Jesu befallning i missionsbefallningen, utan endast i Jesu namn. Behöver en förklaring.</a:t>
            </a:r>
          </a:p>
          <a:p>
            <a:pPr marL="285750" lvl="0" indent="-200025">
              <a:spcBef>
                <a:spcPts val="1200"/>
              </a:spcBef>
              <a:buFont typeface="Arial" panose="020B0604020202020204" pitchFamily="34" charset="0"/>
              <a:buChar char="•"/>
            </a:pPr>
            <a:r>
              <a:rPr lang="sv-SE" dirty="0"/>
              <a:t>Möjlighet 1: Jesu uttryck ej ursprungligt.</a:t>
            </a:r>
          </a:p>
          <a:p>
            <a:pPr marL="285750" lvl="0" indent="-200025">
              <a:spcBef>
                <a:spcPts val="1200"/>
              </a:spcBef>
              <a:buFont typeface="Arial" panose="020B0604020202020204" pitchFamily="34" charset="0"/>
              <a:buChar char="•"/>
            </a:pPr>
            <a:r>
              <a:rPr lang="sv-SE" dirty="0"/>
              <a:t>Möjlighet 2: Beskriver inte Guds natur utan en succession av auktoriteten att döpa.</a:t>
            </a:r>
          </a:p>
        </p:txBody>
      </p:sp>
      <p:sp>
        <p:nvSpPr>
          <p:cNvPr id="14" name="textruta 13">
            <a:extLst>
              <a:ext uri="{FF2B5EF4-FFF2-40B4-BE49-F238E27FC236}">
                <a16:creationId xmlns:a16="http://schemas.microsoft.com/office/drawing/2014/main" id="{65B4C9A5-AD2B-47AD-9F31-8C4B739C6B7F}"/>
              </a:ext>
            </a:extLst>
          </p:cNvPr>
          <p:cNvSpPr txBox="1"/>
          <p:nvPr/>
        </p:nvSpPr>
        <p:spPr>
          <a:xfrm>
            <a:off x="804397" y="2080029"/>
            <a:ext cx="5145822" cy="3172764"/>
          </a:xfrm>
          <a:prstGeom prst="rect">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144000" tIns="108000" rIns="144000" bIns="108000">
            <a:spAutoFit/>
          </a:bodyPr>
          <a:lstStyle/>
          <a:p>
            <a:pPr>
              <a:spcBef>
                <a:spcPts val="1200"/>
              </a:spcBef>
            </a:pPr>
            <a:r>
              <a:rPr lang="sv-SE" b="1" dirty="0">
                <a:effectLst/>
              </a:rPr>
              <a:t>Och 2 Kor 13:13?</a:t>
            </a:r>
          </a:p>
          <a:p>
            <a:pPr>
              <a:spcBef>
                <a:spcPts val="1200"/>
              </a:spcBef>
            </a:pPr>
            <a:r>
              <a:rPr lang="sv-SE" dirty="0">
                <a:solidFill>
                  <a:srgbClr val="C00000"/>
                </a:solidFill>
              </a:rPr>
              <a:t>Vår Herre </a:t>
            </a:r>
            <a:r>
              <a:rPr lang="sv-SE" b="1" i="1" dirty="0">
                <a:solidFill>
                  <a:srgbClr val="C00000"/>
                </a:solidFill>
              </a:rPr>
              <a:t>Jesu Kristi</a:t>
            </a:r>
            <a:r>
              <a:rPr lang="sv-SE" dirty="0">
                <a:solidFill>
                  <a:srgbClr val="C00000"/>
                </a:solidFill>
              </a:rPr>
              <a:t> nåd, </a:t>
            </a:r>
            <a:r>
              <a:rPr lang="sv-SE" b="1" i="1" dirty="0">
                <a:solidFill>
                  <a:srgbClr val="C00000"/>
                </a:solidFill>
              </a:rPr>
              <a:t>Guds</a:t>
            </a:r>
            <a:r>
              <a:rPr lang="sv-SE" dirty="0">
                <a:solidFill>
                  <a:srgbClr val="C00000"/>
                </a:solidFill>
              </a:rPr>
              <a:t> kärlek och </a:t>
            </a:r>
            <a:r>
              <a:rPr lang="sv-SE" b="1" i="1" dirty="0">
                <a:solidFill>
                  <a:srgbClr val="C00000"/>
                </a:solidFill>
              </a:rPr>
              <a:t>den helige Andes</a:t>
            </a:r>
            <a:r>
              <a:rPr lang="sv-SE" dirty="0">
                <a:solidFill>
                  <a:srgbClr val="C00000"/>
                </a:solidFill>
              </a:rPr>
              <a:t> gemenskap vare med er alla.</a:t>
            </a:r>
            <a:r>
              <a:rPr lang="sv-SE" dirty="0"/>
              <a:t> </a:t>
            </a:r>
          </a:p>
          <a:p>
            <a:pPr marL="265113" indent="-179388">
              <a:spcBef>
                <a:spcPts val="1200"/>
              </a:spcBef>
              <a:buFont typeface="Arial" panose="020B0604020202020204" pitchFamily="34" charset="0"/>
              <a:buChar char="•"/>
            </a:pPr>
            <a:r>
              <a:rPr lang="sv-SE" dirty="0">
                <a:effectLst/>
              </a:rPr>
              <a:t>Gemenskapen är </a:t>
            </a:r>
            <a:r>
              <a:rPr lang="sv-SE" i="1" u="sng" dirty="0">
                <a:effectLst/>
              </a:rPr>
              <a:t>med</a:t>
            </a:r>
            <a:r>
              <a:rPr lang="sv-SE" dirty="0">
                <a:effectLst/>
              </a:rPr>
              <a:t> Fadern och Sonen: </a:t>
            </a:r>
            <a:r>
              <a:rPr lang="sv-SE" dirty="0">
                <a:solidFill>
                  <a:srgbClr val="C00000"/>
                </a:solidFill>
                <a:effectLst/>
              </a:rPr>
              <a:t>V</a:t>
            </a:r>
            <a:r>
              <a:rPr lang="sv-SE" dirty="0">
                <a:solidFill>
                  <a:srgbClr val="C00000"/>
                </a:solidFill>
              </a:rPr>
              <a:t>år </a:t>
            </a:r>
            <a:r>
              <a:rPr lang="sv-SE" i="1" u="sng" dirty="0">
                <a:solidFill>
                  <a:srgbClr val="C00000"/>
                </a:solidFill>
              </a:rPr>
              <a:t>gemenskap är </a:t>
            </a:r>
            <a:r>
              <a:rPr lang="sv-SE" b="1" i="1" u="sng" dirty="0">
                <a:solidFill>
                  <a:srgbClr val="C00000"/>
                </a:solidFill>
              </a:rPr>
              <a:t>med</a:t>
            </a:r>
            <a:r>
              <a:rPr lang="sv-SE" dirty="0">
                <a:solidFill>
                  <a:srgbClr val="C00000"/>
                </a:solidFill>
              </a:rPr>
              <a:t> Fadern och hans Son Jesus Kristus.</a:t>
            </a:r>
            <a:r>
              <a:rPr lang="sv-SE" dirty="0"/>
              <a:t> </a:t>
            </a:r>
            <a:r>
              <a:rPr lang="sv-SE" sz="1400" dirty="0"/>
              <a:t>(1 Joh 1:3)</a:t>
            </a:r>
          </a:p>
          <a:p>
            <a:pPr marL="265113" indent="-179388">
              <a:spcBef>
                <a:spcPts val="1200"/>
              </a:spcBef>
              <a:buFont typeface="Arial" panose="020B0604020202020204" pitchFamily="34" charset="0"/>
              <a:buChar char="•"/>
            </a:pPr>
            <a:r>
              <a:rPr lang="sv-SE" dirty="0">
                <a:effectLst/>
              </a:rPr>
              <a:t>Gemenskapen är </a:t>
            </a:r>
            <a:r>
              <a:rPr lang="sv-SE" i="1" u="sng" dirty="0">
                <a:effectLst/>
              </a:rPr>
              <a:t>i</a:t>
            </a:r>
            <a:r>
              <a:rPr lang="sv-SE" dirty="0">
                <a:effectLst/>
              </a:rPr>
              <a:t> Guds helige Ande: </a:t>
            </a:r>
            <a:r>
              <a:rPr lang="sv-SE" dirty="0">
                <a:solidFill>
                  <a:srgbClr val="C00000"/>
                </a:solidFill>
              </a:rPr>
              <a:t>Om ni nu har… </a:t>
            </a:r>
            <a:r>
              <a:rPr lang="sv-SE" i="1" u="sng" dirty="0">
                <a:solidFill>
                  <a:srgbClr val="C00000"/>
                </a:solidFill>
              </a:rPr>
              <a:t>gemenskap </a:t>
            </a:r>
            <a:r>
              <a:rPr lang="sv-SE" b="1" i="1" u="sng" dirty="0">
                <a:solidFill>
                  <a:srgbClr val="C00000"/>
                </a:solidFill>
              </a:rPr>
              <a:t>i</a:t>
            </a:r>
            <a:r>
              <a:rPr lang="sv-SE" i="1" u="sng" dirty="0">
                <a:solidFill>
                  <a:srgbClr val="C00000"/>
                </a:solidFill>
              </a:rPr>
              <a:t> Anden</a:t>
            </a:r>
            <a:r>
              <a:rPr lang="sv-SE" dirty="0">
                <a:solidFill>
                  <a:srgbClr val="C00000"/>
                </a:solidFill>
              </a:rPr>
              <a:t>… gör då min glädje fullkomlig. </a:t>
            </a:r>
            <a:r>
              <a:rPr lang="sv-SE" sz="1400" dirty="0"/>
              <a:t>(Fil 2:1-2)</a:t>
            </a:r>
            <a:r>
              <a:rPr lang="sv-SE" dirty="0"/>
              <a:t> </a:t>
            </a:r>
            <a:endParaRPr lang="sv-SE" dirty="0">
              <a:effectLst/>
            </a:endParaRPr>
          </a:p>
        </p:txBody>
      </p:sp>
      <p:sp>
        <p:nvSpPr>
          <p:cNvPr id="10" name="textruta 9">
            <a:extLst>
              <a:ext uri="{FF2B5EF4-FFF2-40B4-BE49-F238E27FC236}">
                <a16:creationId xmlns:a16="http://schemas.microsoft.com/office/drawing/2014/main" id="{658E1C05-9277-449C-94C9-A7DCE068C926}"/>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2680922002"/>
      </p:ext>
    </p:extLst>
  </p:cSld>
  <p:clrMapOvr>
    <a:masterClrMapping/>
  </p:clrMapOvr>
  <mc:AlternateContent xmlns:mc="http://schemas.openxmlformats.org/markup-compatibility/2006" xmlns:p14="http://schemas.microsoft.com/office/powerpoint/2010/main">
    <mc:Choice Requires="p14">
      <p:transition p14:dur="0" advTm="417615"/>
    </mc:Choice>
    <mc:Fallback xmlns="">
      <p:transition advTm="4176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ffra">
            <a:extLst>
              <a:ext uri="{FF2B5EF4-FFF2-40B4-BE49-F238E27FC236}">
                <a16:creationId xmlns:a16="http://schemas.microsoft.com/office/drawing/2014/main" id="{FA3FCCFC-2475-4938-ADDF-DE4AEA777F70}"/>
              </a:ext>
            </a:extLst>
          </p:cNvPr>
          <p:cNvSpPr/>
          <p:nvPr/>
        </p:nvSpPr>
        <p:spPr>
          <a:xfrm>
            <a:off x="0" y="0"/>
            <a:ext cx="12192000" cy="972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tabLst>
                <a:tab pos="447675" algn="l"/>
              </a:tabLst>
            </a:pPr>
            <a:r>
              <a:rPr lang="sv-SE" sz="6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sym typeface="Wingdings 2" panose="05020102010507070707" pitchFamily="18" charset="2"/>
              </a:rPr>
              <a:t></a:t>
            </a:r>
            <a:endParaRPr lang="sv-SE" sz="8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endParaRPr>
          </a:p>
        </p:txBody>
      </p:sp>
      <p:sp>
        <p:nvSpPr>
          <p:cNvPr id="13" name="!!Text">
            <a:extLst>
              <a:ext uri="{FF2B5EF4-FFF2-40B4-BE49-F238E27FC236}">
                <a16:creationId xmlns:a16="http://schemas.microsoft.com/office/drawing/2014/main" id="{896F1A9F-EBA2-4E91-AFA5-9FDEE300C34B}"/>
              </a:ext>
            </a:extLst>
          </p:cNvPr>
          <p:cNvSpPr/>
          <p:nvPr/>
        </p:nvSpPr>
        <p:spPr>
          <a:xfrm>
            <a:off x="1" y="0"/>
            <a:ext cx="9973339"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46800" rIns="91421" bIns="46800" rtlCol="0" anchor="ctr"/>
          <a:lstStyle/>
          <a:p>
            <a:pPr>
              <a:tabLst>
                <a:tab pos="447675" algn="l"/>
              </a:tabLst>
            </a:pPr>
            <a:r>
              <a:rPr lang="sv-SE" sz="2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Om Guds helige Ande är en person…</a:t>
            </a:r>
          </a:p>
          <a:p>
            <a:r>
              <a:rPr lang="sv-SE" sz="28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Varför finns det flera Guds Andar?</a:t>
            </a:r>
          </a:p>
        </p:txBody>
      </p:sp>
      <p:sp>
        <p:nvSpPr>
          <p:cNvPr id="14" name="textruta 13">
            <a:extLst>
              <a:ext uri="{FF2B5EF4-FFF2-40B4-BE49-F238E27FC236}">
                <a16:creationId xmlns:a16="http://schemas.microsoft.com/office/drawing/2014/main" id="{E3640E0B-12CC-49F5-9D6B-50E3B752DEAE}"/>
              </a:ext>
            </a:extLst>
          </p:cNvPr>
          <p:cNvSpPr txBox="1"/>
          <p:nvPr/>
        </p:nvSpPr>
        <p:spPr>
          <a:xfrm>
            <a:off x="0" y="1275235"/>
            <a:ext cx="12192000" cy="1431161"/>
          </a:xfrm>
          <a:prstGeom prst="rect">
            <a:avLst/>
          </a:prstGeom>
          <a:noFill/>
        </p:spPr>
        <p:txBody>
          <a:bodyPr wrap="square" lIns="180000">
            <a:spAutoFit/>
          </a:bodyPr>
          <a:lstStyle/>
          <a:p>
            <a:pPr marL="285750" indent="-285750">
              <a:spcBef>
                <a:spcPts val="600"/>
              </a:spcBef>
              <a:buFont typeface="Arial" panose="020B0604020202020204" pitchFamily="34" charset="0"/>
              <a:buChar char="•"/>
            </a:pPr>
            <a:r>
              <a:rPr lang="sv-SE" sz="2400" i="1" dirty="0">
                <a:solidFill>
                  <a:srgbClr val="0070C0"/>
                </a:solidFill>
                <a:effectLst/>
              </a:rPr>
              <a:t>Varje ande</a:t>
            </a:r>
            <a:r>
              <a:rPr lang="sv-SE" sz="2400" dirty="0">
                <a:solidFill>
                  <a:srgbClr val="C00000"/>
                </a:solidFill>
                <a:effectLst/>
              </a:rPr>
              <a:t> som bekänner att Jesus är Kristus som kommit i köttet, </a:t>
            </a:r>
            <a:br>
              <a:rPr lang="sv-SE" sz="2400" dirty="0">
                <a:solidFill>
                  <a:srgbClr val="C00000"/>
                </a:solidFill>
                <a:effectLst/>
              </a:rPr>
            </a:br>
            <a:r>
              <a:rPr lang="sv-SE" sz="2400" dirty="0">
                <a:solidFill>
                  <a:srgbClr val="C00000"/>
                </a:solidFill>
                <a:effectLst/>
              </a:rPr>
              <a:t>den är </a:t>
            </a:r>
            <a:r>
              <a:rPr lang="sv-SE" sz="2400" i="1" dirty="0">
                <a:solidFill>
                  <a:srgbClr val="0070C0"/>
                </a:solidFill>
                <a:effectLst/>
              </a:rPr>
              <a:t>från Gud</a:t>
            </a:r>
            <a:r>
              <a:rPr lang="sv-SE" sz="2400" dirty="0">
                <a:solidFill>
                  <a:srgbClr val="C00000"/>
                </a:solidFill>
                <a:effectLst/>
              </a:rPr>
              <a:t>.</a:t>
            </a:r>
            <a:r>
              <a:rPr lang="sv-SE" sz="2400" dirty="0">
                <a:effectLst/>
              </a:rPr>
              <a:t> </a:t>
            </a:r>
            <a:r>
              <a:rPr lang="sv-SE" dirty="0">
                <a:effectLst/>
              </a:rPr>
              <a:t>(1 Joh 4:2)</a:t>
            </a:r>
          </a:p>
          <a:p>
            <a:pPr marL="285750" indent="-285750">
              <a:spcBef>
                <a:spcPts val="1800"/>
              </a:spcBef>
              <a:buFont typeface="Arial" panose="020B0604020202020204" pitchFamily="34" charset="0"/>
              <a:buChar char="•"/>
            </a:pPr>
            <a:r>
              <a:rPr lang="sv-SE" sz="2400" dirty="0">
                <a:solidFill>
                  <a:srgbClr val="C00000"/>
                </a:solidFill>
                <a:effectLst/>
              </a:rPr>
              <a:t>Så säger han som har </a:t>
            </a:r>
            <a:r>
              <a:rPr lang="sv-SE" sz="2400" i="1" dirty="0">
                <a:solidFill>
                  <a:schemeClr val="accent5">
                    <a:lumMod val="75000"/>
                  </a:schemeClr>
                </a:solidFill>
                <a:effectLst/>
              </a:rPr>
              <a:t>Guds sju andar</a:t>
            </a:r>
            <a:r>
              <a:rPr lang="sv-SE" sz="2400" dirty="0">
                <a:solidFill>
                  <a:srgbClr val="C00000"/>
                </a:solidFill>
              </a:rPr>
              <a:t>.</a:t>
            </a:r>
            <a:r>
              <a:rPr lang="sv-SE" sz="2400" dirty="0"/>
              <a:t> </a:t>
            </a:r>
            <a:r>
              <a:rPr lang="sv-SE" dirty="0"/>
              <a:t>(Upp 3:1)</a:t>
            </a:r>
            <a:endParaRPr lang="LID4096" sz="2400" dirty="0"/>
          </a:p>
        </p:txBody>
      </p:sp>
      <p:pic>
        <p:nvPicPr>
          <p:cNvPr id="7" name="Bildobjekt 6">
            <a:extLst>
              <a:ext uri="{FF2B5EF4-FFF2-40B4-BE49-F238E27FC236}">
                <a16:creationId xmlns:a16="http://schemas.microsoft.com/office/drawing/2014/main" id="{B2100FDA-045A-41B4-AA7F-9E0BE3CF7601}"/>
              </a:ext>
            </a:extLst>
          </p:cNvPr>
          <p:cNvPicPr>
            <a:picLocks noChangeAspect="1"/>
          </p:cNvPicPr>
          <p:nvPr/>
        </p:nvPicPr>
        <p:blipFill rotWithShape="1">
          <a:blip r:embed="rId4"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l="15568" t="8869" r="5715"/>
          <a:stretch/>
        </p:blipFill>
        <p:spPr>
          <a:xfrm>
            <a:off x="9502180" y="2700028"/>
            <a:ext cx="2694039" cy="4157972"/>
          </a:xfrm>
          <a:prstGeom prst="rect">
            <a:avLst/>
          </a:prstGeom>
        </p:spPr>
      </p:pic>
      <p:sp>
        <p:nvSpPr>
          <p:cNvPr id="9" name="textruta 8">
            <a:extLst>
              <a:ext uri="{FF2B5EF4-FFF2-40B4-BE49-F238E27FC236}">
                <a16:creationId xmlns:a16="http://schemas.microsoft.com/office/drawing/2014/main" id="{3D3B0610-E455-44C3-A43C-9605FD86C162}"/>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3764247538"/>
      </p:ext>
    </p:extLst>
  </p:cSld>
  <p:clrMapOvr>
    <a:masterClrMapping/>
  </p:clrMapOvr>
  <mc:AlternateContent xmlns:mc="http://schemas.openxmlformats.org/markup-compatibility/2006" xmlns:p14="http://schemas.microsoft.com/office/powerpoint/2010/main">
    <mc:Choice Requires="p14">
      <p:transition p14:dur="0" advTm="26993"/>
    </mc:Choice>
    <mc:Fallback xmlns="">
      <p:transition advTm="26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ffra">
            <a:extLst>
              <a:ext uri="{FF2B5EF4-FFF2-40B4-BE49-F238E27FC236}">
                <a16:creationId xmlns:a16="http://schemas.microsoft.com/office/drawing/2014/main" id="{FA3FCCFC-2475-4938-ADDF-DE4AEA777F70}"/>
              </a:ext>
            </a:extLst>
          </p:cNvPr>
          <p:cNvSpPr/>
          <p:nvPr/>
        </p:nvSpPr>
        <p:spPr>
          <a:xfrm>
            <a:off x="0" y="0"/>
            <a:ext cx="12192000" cy="972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tabLst>
                <a:tab pos="447675" algn="l"/>
              </a:tabLst>
            </a:pPr>
            <a:r>
              <a:rPr lang="sv-SE" sz="6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sym typeface="Wingdings 2" panose="05020102010507070707" pitchFamily="18" charset="2"/>
              </a:rPr>
              <a:t></a:t>
            </a:r>
            <a:endParaRPr lang="sv-SE" sz="8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endParaRPr>
          </a:p>
        </p:txBody>
      </p:sp>
      <p:sp>
        <p:nvSpPr>
          <p:cNvPr id="14" name="textruta 13">
            <a:extLst>
              <a:ext uri="{FF2B5EF4-FFF2-40B4-BE49-F238E27FC236}">
                <a16:creationId xmlns:a16="http://schemas.microsoft.com/office/drawing/2014/main" id="{E3640E0B-12CC-49F5-9D6B-50E3B752DEAE}"/>
              </a:ext>
            </a:extLst>
          </p:cNvPr>
          <p:cNvSpPr txBox="1"/>
          <p:nvPr/>
        </p:nvSpPr>
        <p:spPr>
          <a:xfrm>
            <a:off x="0" y="1295555"/>
            <a:ext cx="12192000" cy="2031325"/>
          </a:xfrm>
          <a:prstGeom prst="rect">
            <a:avLst/>
          </a:prstGeom>
          <a:noFill/>
        </p:spPr>
        <p:txBody>
          <a:bodyPr wrap="square" lIns="180000">
            <a:spAutoFit/>
          </a:bodyPr>
          <a:lstStyle/>
          <a:p>
            <a:pPr marL="285750" indent="-285750">
              <a:spcBef>
                <a:spcPts val="600"/>
              </a:spcBef>
              <a:buFont typeface="Arial" panose="020B0604020202020204" pitchFamily="34" charset="0"/>
              <a:buChar char="•"/>
            </a:pPr>
            <a:r>
              <a:rPr lang="sv-SE" sz="2400" dirty="0">
                <a:solidFill>
                  <a:srgbClr val="C00000"/>
                </a:solidFill>
                <a:effectLst/>
              </a:rPr>
              <a:t>Det är så vi känner igen </a:t>
            </a:r>
            <a:r>
              <a:rPr lang="sv-SE" sz="2400" i="1" dirty="0">
                <a:solidFill>
                  <a:srgbClr val="0070C0"/>
                </a:solidFill>
                <a:effectLst/>
              </a:rPr>
              <a:t>sanningens Ande</a:t>
            </a:r>
            <a:r>
              <a:rPr lang="sv-SE" sz="2400" dirty="0">
                <a:solidFill>
                  <a:srgbClr val="C00000"/>
                </a:solidFill>
                <a:effectLst/>
              </a:rPr>
              <a:t> och </a:t>
            </a:r>
            <a:r>
              <a:rPr lang="sv-SE" sz="2400" i="1" dirty="0">
                <a:solidFill>
                  <a:srgbClr val="00B050"/>
                </a:solidFill>
                <a:effectLst/>
              </a:rPr>
              <a:t>villfarelsens ande</a:t>
            </a:r>
            <a:r>
              <a:rPr lang="sv-SE" sz="2400" dirty="0">
                <a:solidFill>
                  <a:srgbClr val="C00000"/>
                </a:solidFill>
                <a:effectLst/>
              </a:rPr>
              <a:t>. </a:t>
            </a:r>
            <a:r>
              <a:rPr lang="sv-SE" sz="1800" dirty="0">
                <a:effectLst/>
              </a:rPr>
              <a:t>(1 Joh 4:6)</a:t>
            </a:r>
          </a:p>
          <a:p>
            <a:pPr marL="285750" indent="-285750">
              <a:spcBef>
                <a:spcPts val="1800"/>
              </a:spcBef>
              <a:buFont typeface="Arial" panose="020B0604020202020204" pitchFamily="34" charset="0"/>
              <a:buChar char="•"/>
            </a:pPr>
            <a:r>
              <a:rPr lang="sv-SE" sz="2400" dirty="0">
                <a:solidFill>
                  <a:srgbClr val="C00000"/>
                </a:solidFill>
              </a:rPr>
              <a:t>V</a:t>
            </a:r>
            <a:r>
              <a:rPr lang="sv-SE" sz="2400" dirty="0">
                <a:solidFill>
                  <a:srgbClr val="C00000"/>
                </a:solidFill>
                <a:effectLst/>
              </a:rPr>
              <a:t>i har inte fått </a:t>
            </a:r>
            <a:r>
              <a:rPr lang="sv-SE" sz="2400" i="1" dirty="0">
                <a:solidFill>
                  <a:srgbClr val="00B050"/>
                </a:solidFill>
                <a:effectLst/>
              </a:rPr>
              <a:t>världens ande</a:t>
            </a:r>
            <a:r>
              <a:rPr lang="sv-SE" sz="2400" dirty="0">
                <a:solidFill>
                  <a:srgbClr val="00B050"/>
                </a:solidFill>
                <a:effectLst/>
              </a:rPr>
              <a:t> </a:t>
            </a:r>
            <a:r>
              <a:rPr lang="sv-SE" sz="2400" dirty="0">
                <a:solidFill>
                  <a:srgbClr val="C00000"/>
                </a:solidFill>
                <a:effectLst/>
              </a:rPr>
              <a:t>utan </a:t>
            </a:r>
            <a:r>
              <a:rPr lang="sv-SE" sz="2400" i="1" dirty="0">
                <a:solidFill>
                  <a:srgbClr val="0070C0"/>
                </a:solidFill>
                <a:effectLst/>
              </a:rPr>
              <a:t>Anden som är från Gud</a:t>
            </a:r>
            <a:r>
              <a:rPr lang="sv-SE" sz="2400" dirty="0">
                <a:solidFill>
                  <a:srgbClr val="C00000"/>
                </a:solidFill>
              </a:rPr>
              <a:t>. </a:t>
            </a:r>
            <a:r>
              <a:rPr lang="sv-SE" sz="1800" dirty="0"/>
              <a:t>(1 Kor 2:12)</a:t>
            </a:r>
            <a:endParaRPr lang="sv-SE" sz="2400" dirty="0"/>
          </a:p>
          <a:p>
            <a:pPr marL="285750" indent="-285750">
              <a:spcBef>
                <a:spcPts val="1800"/>
              </a:spcBef>
              <a:buFont typeface="Arial" panose="020B0604020202020204" pitchFamily="34" charset="0"/>
              <a:buChar char="•"/>
            </a:pPr>
            <a:r>
              <a:rPr lang="sv-SE" sz="2400" dirty="0">
                <a:solidFill>
                  <a:srgbClr val="C00000"/>
                </a:solidFill>
                <a:effectLst/>
              </a:rPr>
              <a:t>Vem vet vad som finns i människan utom </a:t>
            </a:r>
            <a:r>
              <a:rPr lang="sv-SE" sz="2400" i="1" dirty="0">
                <a:solidFill>
                  <a:srgbClr val="00B050"/>
                </a:solidFill>
                <a:effectLst/>
              </a:rPr>
              <a:t>människans egen ande</a:t>
            </a:r>
            <a:r>
              <a:rPr lang="sv-SE" sz="2400" dirty="0">
                <a:solidFill>
                  <a:srgbClr val="C00000"/>
                </a:solidFill>
                <a:effectLst/>
              </a:rPr>
              <a:t>? </a:t>
            </a:r>
            <a:br>
              <a:rPr lang="sv-SE" sz="2400" dirty="0">
                <a:solidFill>
                  <a:srgbClr val="C00000"/>
                </a:solidFill>
                <a:effectLst/>
              </a:rPr>
            </a:br>
            <a:r>
              <a:rPr lang="sv-SE" sz="2400" dirty="0">
                <a:solidFill>
                  <a:srgbClr val="C00000"/>
                </a:solidFill>
                <a:effectLst/>
              </a:rPr>
              <a:t>Så vet heller ingen vad som finns i Gud utom </a:t>
            </a:r>
            <a:r>
              <a:rPr lang="sv-SE" sz="2400" i="1" dirty="0">
                <a:solidFill>
                  <a:srgbClr val="0070C0"/>
                </a:solidFill>
                <a:effectLst/>
              </a:rPr>
              <a:t>Guds Ande</a:t>
            </a:r>
            <a:r>
              <a:rPr lang="sv-SE" sz="2400" dirty="0">
                <a:solidFill>
                  <a:srgbClr val="C00000"/>
                </a:solidFill>
                <a:effectLst/>
              </a:rPr>
              <a:t>.</a:t>
            </a:r>
            <a:r>
              <a:rPr lang="sv-SE" sz="2400" dirty="0">
                <a:effectLst/>
              </a:rPr>
              <a:t> </a:t>
            </a:r>
            <a:r>
              <a:rPr lang="sv-SE" sz="1800" dirty="0">
                <a:effectLst/>
              </a:rPr>
              <a:t>(1 Kor 10:11)</a:t>
            </a:r>
          </a:p>
        </p:txBody>
      </p:sp>
      <p:pic>
        <p:nvPicPr>
          <p:cNvPr id="7" name="Bildobjekt 6">
            <a:extLst>
              <a:ext uri="{FF2B5EF4-FFF2-40B4-BE49-F238E27FC236}">
                <a16:creationId xmlns:a16="http://schemas.microsoft.com/office/drawing/2014/main" id="{4D0A2EDC-3672-475C-A17D-F6B31BF7415A}"/>
              </a:ext>
            </a:extLst>
          </p:cNvPr>
          <p:cNvPicPr>
            <a:picLocks noChangeAspect="1"/>
          </p:cNvPicPr>
          <p:nvPr/>
        </p:nvPicPr>
        <p:blipFill rotWithShape="1">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l="15568" t="8869" r="5715"/>
          <a:stretch/>
        </p:blipFill>
        <p:spPr>
          <a:xfrm>
            <a:off x="9497961" y="2700028"/>
            <a:ext cx="2694039" cy="4157972"/>
          </a:xfrm>
          <a:prstGeom prst="rect">
            <a:avLst/>
          </a:prstGeom>
        </p:spPr>
      </p:pic>
      <p:sp>
        <p:nvSpPr>
          <p:cNvPr id="13" name="!!Text">
            <a:extLst>
              <a:ext uri="{FF2B5EF4-FFF2-40B4-BE49-F238E27FC236}">
                <a16:creationId xmlns:a16="http://schemas.microsoft.com/office/drawing/2014/main" id="{896F1A9F-EBA2-4E91-AFA5-9FDEE300C34B}"/>
              </a:ext>
            </a:extLst>
          </p:cNvPr>
          <p:cNvSpPr/>
          <p:nvPr/>
        </p:nvSpPr>
        <p:spPr>
          <a:xfrm>
            <a:off x="1" y="0"/>
            <a:ext cx="10556420"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46800" rIns="91421" bIns="46800" rtlCol="0" anchor="ctr"/>
          <a:lstStyle/>
          <a:p>
            <a:pPr>
              <a:tabLst>
                <a:tab pos="447675" algn="l"/>
              </a:tabLst>
            </a:pPr>
            <a:r>
              <a:rPr lang="sv-SE" sz="2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Om Guds helige Ande är en person…</a:t>
            </a:r>
          </a:p>
          <a:p>
            <a:r>
              <a:rPr lang="sv-SE" sz="2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Varför jämförs Guds Ande med ”andar” som inte är personer?</a:t>
            </a:r>
          </a:p>
        </p:txBody>
      </p:sp>
      <p:sp>
        <p:nvSpPr>
          <p:cNvPr id="9" name="textruta 8">
            <a:extLst>
              <a:ext uri="{FF2B5EF4-FFF2-40B4-BE49-F238E27FC236}">
                <a16:creationId xmlns:a16="http://schemas.microsoft.com/office/drawing/2014/main" id="{9DCE6D03-5899-4CB3-B5F4-7363F7FE04CF}"/>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3810984374"/>
      </p:ext>
    </p:extLst>
  </p:cSld>
  <p:clrMapOvr>
    <a:masterClrMapping/>
  </p:clrMapOvr>
  <mc:AlternateContent xmlns:mc="http://schemas.openxmlformats.org/markup-compatibility/2006" xmlns:p14="http://schemas.microsoft.com/office/powerpoint/2010/main">
    <mc:Choice Requires="p14">
      <p:transition p14:dur="0" advTm="51048"/>
    </mc:Choice>
    <mc:Fallback xmlns="">
      <p:transition advTm="51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ffra">
            <a:extLst>
              <a:ext uri="{FF2B5EF4-FFF2-40B4-BE49-F238E27FC236}">
                <a16:creationId xmlns:a16="http://schemas.microsoft.com/office/drawing/2014/main" id="{FA3FCCFC-2475-4938-ADDF-DE4AEA777F70}"/>
              </a:ext>
            </a:extLst>
          </p:cNvPr>
          <p:cNvSpPr/>
          <p:nvPr/>
        </p:nvSpPr>
        <p:spPr>
          <a:xfrm>
            <a:off x="0" y="0"/>
            <a:ext cx="12192000" cy="972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tabLst>
                <a:tab pos="447675" algn="l"/>
              </a:tabLst>
            </a:pPr>
            <a:r>
              <a:rPr lang="sv-SE" sz="6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sym typeface="Wingdings 2" panose="05020102010507070707" pitchFamily="18" charset="2"/>
              </a:rPr>
              <a:t></a:t>
            </a:r>
            <a:endParaRPr lang="sv-SE" sz="8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endParaRPr>
          </a:p>
        </p:txBody>
      </p:sp>
      <p:sp>
        <p:nvSpPr>
          <p:cNvPr id="13" name="!!Text">
            <a:extLst>
              <a:ext uri="{FF2B5EF4-FFF2-40B4-BE49-F238E27FC236}">
                <a16:creationId xmlns:a16="http://schemas.microsoft.com/office/drawing/2014/main" id="{896F1A9F-EBA2-4E91-AFA5-9FDEE300C34B}"/>
              </a:ext>
            </a:extLst>
          </p:cNvPr>
          <p:cNvSpPr/>
          <p:nvPr/>
        </p:nvSpPr>
        <p:spPr>
          <a:xfrm>
            <a:off x="1" y="0"/>
            <a:ext cx="9973339"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46800" rIns="91421" bIns="46800" rtlCol="0" anchor="ctr"/>
          <a:lstStyle/>
          <a:p>
            <a:pPr>
              <a:tabLst>
                <a:tab pos="447675" algn="l"/>
              </a:tabLst>
            </a:pPr>
            <a:r>
              <a:rPr lang="sv-SE" sz="2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Om Guds helige Ande är en person…</a:t>
            </a:r>
          </a:p>
          <a:p>
            <a:r>
              <a:rPr lang="sv-SE" sz="28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Varför…?</a:t>
            </a:r>
          </a:p>
        </p:txBody>
      </p:sp>
      <p:pic>
        <p:nvPicPr>
          <p:cNvPr id="10" name="Bildobjekt 9">
            <a:extLst>
              <a:ext uri="{FF2B5EF4-FFF2-40B4-BE49-F238E27FC236}">
                <a16:creationId xmlns:a16="http://schemas.microsoft.com/office/drawing/2014/main" id="{51F6F75D-F7CA-4816-BAC2-9254DA1B8EAF}"/>
              </a:ext>
            </a:extLst>
          </p:cNvPr>
          <p:cNvPicPr>
            <a:picLocks noChangeAspect="1"/>
          </p:cNvPicPr>
          <p:nvPr/>
        </p:nvPicPr>
        <p:blipFill rotWithShape="1">
          <a:blip r:embed="rId4"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l="15568" t="8869" r="5715"/>
          <a:stretch/>
        </p:blipFill>
        <p:spPr>
          <a:xfrm>
            <a:off x="9497961" y="2696742"/>
            <a:ext cx="2694039" cy="4157972"/>
          </a:xfrm>
          <a:prstGeom prst="rect">
            <a:avLst/>
          </a:prstGeom>
        </p:spPr>
      </p:pic>
      <p:sp>
        <p:nvSpPr>
          <p:cNvPr id="9" name="Rektangel 8">
            <a:extLst>
              <a:ext uri="{FF2B5EF4-FFF2-40B4-BE49-F238E27FC236}">
                <a16:creationId xmlns:a16="http://schemas.microsoft.com/office/drawing/2014/main" id="{3C442EBB-8CAA-4BB1-815A-93DC43098A79}"/>
              </a:ext>
            </a:extLst>
          </p:cNvPr>
          <p:cNvSpPr/>
          <p:nvPr/>
        </p:nvSpPr>
        <p:spPr>
          <a:xfrm>
            <a:off x="0" y="1145461"/>
            <a:ext cx="11925701" cy="5509200"/>
          </a:xfrm>
          <a:prstGeom prst="rect">
            <a:avLst/>
          </a:prstGeom>
        </p:spPr>
        <p:txBody>
          <a:bodyPr wrap="square" lIns="216000" rIns="0">
            <a:spAutoFit/>
          </a:bodyPr>
          <a:lstStyle/>
          <a:p>
            <a:pPr marL="285750" lvl="0" indent="-285750">
              <a:spcBef>
                <a:spcPts val="1800"/>
              </a:spcBef>
              <a:buFont typeface="Arial" panose="020B0604020202020204" pitchFamily="34" charset="0"/>
              <a:buChar char="•"/>
            </a:pPr>
            <a:r>
              <a:rPr lang="sv-SE" sz="2400" dirty="0"/>
              <a:t>Om Jesus är ”avlad av den helige Ande”, varför är inte Anden </a:t>
            </a:r>
            <a:br>
              <a:rPr lang="sv-SE" sz="2400" dirty="0"/>
            </a:br>
            <a:r>
              <a:rPr lang="sv-SE" sz="2400" dirty="0"/>
              <a:t>Jesu far istället för Fadern?</a:t>
            </a:r>
          </a:p>
          <a:p>
            <a:pPr marL="285750" lvl="0" indent="-285750">
              <a:spcBef>
                <a:spcPts val="1800"/>
              </a:spcBef>
              <a:buFont typeface="Arial" panose="020B0604020202020204" pitchFamily="34" charset="0"/>
              <a:buChar char="•"/>
            </a:pPr>
            <a:r>
              <a:rPr lang="sv-SE" sz="2400" dirty="0"/>
              <a:t>Sonen är född (inte skapad) av Fadern, men hur fick Guds Ande sin existens?</a:t>
            </a:r>
          </a:p>
          <a:p>
            <a:pPr marL="742950" lvl="1" indent="-285750">
              <a:spcBef>
                <a:spcPts val="600"/>
              </a:spcBef>
              <a:buFont typeface="Arial" panose="020B0604020202020204" pitchFamily="34" charset="0"/>
              <a:buChar char="•"/>
            </a:pPr>
            <a:r>
              <a:rPr lang="sv-SE" sz="2400" dirty="0"/>
              <a:t>Om född, varför är han då inte en son?</a:t>
            </a:r>
          </a:p>
          <a:p>
            <a:pPr marL="742950" lvl="1" indent="-285750">
              <a:spcBef>
                <a:spcPts val="600"/>
              </a:spcBef>
              <a:buFont typeface="Arial" panose="020B0604020202020204" pitchFamily="34" charset="0"/>
              <a:buChar char="•"/>
            </a:pPr>
            <a:r>
              <a:rPr lang="sv-SE" sz="2400" dirty="0"/>
              <a:t>Om skapad, hur kan han då vara Gud?</a:t>
            </a:r>
          </a:p>
          <a:p>
            <a:pPr marL="285750" lvl="0" indent="-285750">
              <a:spcBef>
                <a:spcPts val="1800"/>
              </a:spcBef>
              <a:buFont typeface="Arial" panose="020B0604020202020204" pitchFamily="34" charset="0"/>
              <a:buChar char="•"/>
            </a:pPr>
            <a:r>
              <a:rPr lang="sv-SE" sz="2400" dirty="0"/>
              <a:t>Varför är det värre att häda Guds helige Ande än att häda Fadern eller Sonen? </a:t>
            </a:r>
            <a:br>
              <a:rPr lang="sv-SE" sz="2400" dirty="0"/>
            </a:br>
            <a:r>
              <a:rPr lang="sv-SE" dirty="0"/>
              <a:t>(Matt 12:31-32; Luk 12:10; Mark 3:29)</a:t>
            </a:r>
          </a:p>
          <a:p>
            <a:pPr marL="285750" lvl="1" indent="-285750">
              <a:spcBef>
                <a:spcPts val="1800"/>
              </a:spcBef>
              <a:buFont typeface="Arial" panose="020B0604020202020204" pitchFamily="34" charset="0"/>
              <a:buChar char="•"/>
            </a:pPr>
            <a:r>
              <a:rPr lang="sv-SE" sz="2400" dirty="0">
                <a:ea typeface="Times New Roman" panose="02020603050405020304" pitchFamily="18" charset="0"/>
                <a:cs typeface="Calibri" panose="020F0502020204030204" pitchFamily="34" charset="0"/>
              </a:rPr>
              <a:t>Varför har Anden varken en familjerelation eller ett egennamn?</a:t>
            </a:r>
            <a:br>
              <a:rPr lang="sv-SE" sz="2400" dirty="0">
                <a:ea typeface="Times New Roman" panose="02020603050405020304" pitchFamily="18" charset="0"/>
                <a:cs typeface="Calibri" panose="020F0502020204030204" pitchFamily="34" charset="0"/>
              </a:rPr>
            </a:br>
            <a:r>
              <a:rPr lang="sv-SE" sz="2400" dirty="0">
                <a:ea typeface="Times New Roman" panose="02020603050405020304" pitchFamily="18" charset="0"/>
                <a:cs typeface="Calibri" panose="020F0502020204030204" pitchFamily="34" charset="0"/>
              </a:rPr>
              <a:t>(Som både Fadern/JHVH och Sonen/Jesus/Ordet har)</a:t>
            </a:r>
          </a:p>
          <a:p>
            <a:pPr marL="285750" lvl="1" indent="-285750">
              <a:spcBef>
                <a:spcPts val="1800"/>
              </a:spcBef>
              <a:buFont typeface="Arial" panose="020B0604020202020204" pitchFamily="34" charset="0"/>
              <a:buChar char="•"/>
            </a:pPr>
            <a:r>
              <a:rPr lang="sv-SE" sz="2400" dirty="0">
                <a:ea typeface="Times New Roman" panose="02020603050405020304" pitchFamily="18" charset="0"/>
                <a:cs typeface="Calibri" panose="020F0502020204030204" pitchFamily="34" charset="0"/>
              </a:rPr>
              <a:t>Hur kan man andas ut en person?</a:t>
            </a:r>
            <a:br>
              <a:rPr lang="sv-SE" sz="2400" dirty="0">
                <a:ea typeface="Times New Roman" panose="02020603050405020304" pitchFamily="18" charset="0"/>
                <a:cs typeface="Calibri" panose="020F0502020204030204" pitchFamily="34" charset="0"/>
              </a:rPr>
            </a:br>
            <a:r>
              <a:rPr lang="sv-SE" sz="2400" dirty="0">
                <a:solidFill>
                  <a:srgbClr val="C00000"/>
                </a:solidFill>
              </a:rPr>
              <a:t>Sedan han sagt detta, </a:t>
            </a:r>
            <a:r>
              <a:rPr lang="sv-SE" sz="2400" i="1" u="sng" dirty="0">
                <a:solidFill>
                  <a:srgbClr val="C00000"/>
                </a:solidFill>
              </a:rPr>
              <a:t>andades</a:t>
            </a:r>
            <a:r>
              <a:rPr lang="sv-SE" sz="2400" dirty="0">
                <a:solidFill>
                  <a:srgbClr val="C00000"/>
                </a:solidFill>
              </a:rPr>
              <a:t> han på dem och sade: </a:t>
            </a:r>
            <a:br>
              <a:rPr lang="sv-SE" sz="2400" dirty="0">
                <a:solidFill>
                  <a:srgbClr val="C00000"/>
                </a:solidFill>
              </a:rPr>
            </a:br>
            <a:r>
              <a:rPr lang="sv-SE" sz="2400" dirty="0">
                <a:solidFill>
                  <a:srgbClr val="C00000"/>
                </a:solidFill>
              </a:rPr>
              <a:t>"Ta emot </a:t>
            </a:r>
            <a:r>
              <a:rPr lang="sv-SE" sz="2400" i="1" u="sng" dirty="0">
                <a:solidFill>
                  <a:srgbClr val="0070C0"/>
                </a:solidFill>
              </a:rPr>
              <a:t>den helige Ande</a:t>
            </a:r>
            <a:r>
              <a:rPr lang="sv-SE" sz="2400" dirty="0">
                <a:solidFill>
                  <a:srgbClr val="C00000"/>
                </a:solidFill>
              </a:rPr>
              <a:t>!”</a:t>
            </a:r>
            <a:r>
              <a:rPr lang="sv-SE" dirty="0">
                <a:solidFill>
                  <a:srgbClr val="C00000"/>
                </a:solidFill>
              </a:rPr>
              <a:t> </a:t>
            </a:r>
            <a:r>
              <a:rPr lang="sv-SE" dirty="0"/>
              <a:t>(Joh 20:22)</a:t>
            </a:r>
          </a:p>
        </p:txBody>
      </p:sp>
      <p:sp>
        <p:nvSpPr>
          <p:cNvPr id="11" name="textruta 10">
            <a:extLst>
              <a:ext uri="{FF2B5EF4-FFF2-40B4-BE49-F238E27FC236}">
                <a16:creationId xmlns:a16="http://schemas.microsoft.com/office/drawing/2014/main" id="{B6EC3535-7D18-4713-9225-2EFEBDE6F35F}"/>
              </a:ext>
            </a:extLst>
          </p:cNvPr>
          <p:cNvSpPr txBox="1"/>
          <p:nvPr/>
        </p:nvSpPr>
        <p:spPr>
          <a:xfrm>
            <a:off x="1340050" y="4441322"/>
            <a:ext cx="8864599" cy="1123712"/>
          </a:xfrm>
          <a:prstGeom prst="wedgeRoundRectCallout">
            <a:avLst>
              <a:gd name="adj1" fmla="val 1155"/>
              <a:gd name="adj2" fmla="val -90874"/>
              <a:gd name="adj3" fmla="val 16667"/>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216000">
            <a:spAutoFit/>
          </a:bodyPr>
          <a:lstStyle/>
          <a:p>
            <a:r>
              <a:rPr lang="sv-SE" sz="2000" dirty="0">
                <a:solidFill>
                  <a:schemeClr val="tx1"/>
                </a:solidFill>
              </a:rPr>
              <a:t>Anden är en del av Gud =&gt; Det man gör mot Anden gör man mot Gud:</a:t>
            </a:r>
            <a:br>
              <a:rPr lang="sv-SE" sz="2000" dirty="0">
                <a:solidFill>
                  <a:schemeClr val="tx1"/>
                </a:solidFill>
              </a:rPr>
            </a:br>
            <a:r>
              <a:rPr lang="sv-SE" sz="2000" dirty="0">
                <a:solidFill>
                  <a:srgbClr val="C00000"/>
                </a:solidFill>
              </a:rPr>
              <a:t>Ananias, varför har Satan fyllt ditt hjärta så att du ljög för </a:t>
            </a:r>
            <a:r>
              <a:rPr lang="sv-SE" sz="2000" i="1" u="sng" dirty="0">
                <a:solidFill>
                  <a:srgbClr val="C00000"/>
                </a:solidFill>
              </a:rPr>
              <a:t>den helige Ande</a:t>
            </a:r>
            <a:r>
              <a:rPr lang="sv-SE" sz="2000" dirty="0">
                <a:solidFill>
                  <a:srgbClr val="C00000"/>
                </a:solidFill>
              </a:rPr>
              <a:t>… Du har inte ljugit för människor utan för </a:t>
            </a:r>
            <a:r>
              <a:rPr lang="sv-SE" sz="2000" i="1" u="sng" dirty="0">
                <a:solidFill>
                  <a:srgbClr val="C00000"/>
                </a:solidFill>
              </a:rPr>
              <a:t>Gud</a:t>
            </a:r>
            <a:r>
              <a:rPr lang="sv-SE" sz="2000" dirty="0">
                <a:solidFill>
                  <a:srgbClr val="C00000"/>
                </a:solidFill>
              </a:rPr>
              <a:t>. </a:t>
            </a:r>
            <a:r>
              <a:rPr lang="sv-SE" sz="1600" dirty="0"/>
              <a:t>(Apg 5:3-4)</a:t>
            </a:r>
            <a:endParaRPr lang="sv-SE" sz="2000" dirty="0"/>
          </a:p>
        </p:txBody>
      </p:sp>
      <p:sp>
        <p:nvSpPr>
          <p:cNvPr id="14" name="textruta 13">
            <a:extLst>
              <a:ext uri="{FF2B5EF4-FFF2-40B4-BE49-F238E27FC236}">
                <a16:creationId xmlns:a16="http://schemas.microsoft.com/office/drawing/2014/main" id="{F325DADB-E8B2-4BB9-B20B-9DAE76F19DB1}"/>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1301729255"/>
      </p:ext>
    </p:extLst>
  </p:cSld>
  <p:clrMapOvr>
    <a:masterClrMapping/>
  </p:clrMapOvr>
  <mc:AlternateContent xmlns:mc="http://schemas.openxmlformats.org/markup-compatibility/2006" xmlns:p14="http://schemas.microsoft.com/office/powerpoint/2010/main">
    <mc:Choice Requires="p14">
      <p:transition p14:dur="0" advTm="202734"/>
    </mc:Choice>
    <mc:Fallback xmlns="">
      <p:transition advTm="202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fågel, djur&#10;&#10;Automatiskt genererad beskrivning">
            <a:extLst>
              <a:ext uri="{FF2B5EF4-FFF2-40B4-BE49-F238E27FC236}">
                <a16:creationId xmlns:a16="http://schemas.microsoft.com/office/drawing/2014/main" id="{C854C672-858E-4CDA-BC7D-342776BC8CBE}"/>
              </a:ext>
            </a:extLst>
          </p:cNvPr>
          <p:cNvPicPr>
            <a:picLocks noChangeAspect="1"/>
          </p:cNvPicPr>
          <p:nvPr/>
        </p:nvPicPr>
        <p:blipFill>
          <a:blip r:embed="rId4"/>
          <a:stretch>
            <a:fillRect/>
          </a:stretch>
        </p:blipFill>
        <p:spPr>
          <a:xfrm>
            <a:off x="8996528" y="3501148"/>
            <a:ext cx="3195472" cy="3356852"/>
          </a:xfrm>
          <a:prstGeom prst="rect">
            <a:avLst/>
          </a:prstGeom>
        </p:spPr>
      </p:pic>
      <p:sp>
        <p:nvSpPr>
          <p:cNvPr id="2" name="Rubrik 1">
            <a:extLst>
              <a:ext uri="{FF2B5EF4-FFF2-40B4-BE49-F238E27FC236}">
                <a16:creationId xmlns:a16="http://schemas.microsoft.com/office/drawing/2014/main" id="{3DD629BC-22AA-4DDA-9170-56C84CCFA511}"/>
              </a:ext>
            </a:extLst>
          </p:cNvPr>
          <p:cNvSpPr>
            <a:spLocks noGrp="1"/>
          </p:cNvSpPr>
          <p:nvPr>
            <p:ph type="title"/>
          </p:nvPr>
        </p:nvSpPr>
        <p:spPr/>
        <p:txBody>
          <a:bodyPr/>
          <a:lstStyle/>
          <a:p>
            <a:r>
              <a:rPr lang="sv-SE" i="1" u="sng" dirty="0"/>
              <a:t>Hela</a:t>
            </a:r>
            <a:r>
              <a:rPr lang="sv-SE" dirty="0"/>
              <a:t> Bibeln handlar om Jesus!</a:t>
            </a:r>
          </a:p>
        </p:txBody>
      </p:sp>
      <p:sp>
        <p:nvSpPr>
          <p:cNvPr id="4" name="textruta 3">
            <a:extLst>
              <a:ext uri="{FF2B5EF4-FFF2-40B4-BE49-F238E27FC236}">
                <a16:creationId xmlns:a16="http://schemas.microsoft.com/office/drawing/2014/main" id="{8C5AA57C-776F-4E99-8B38-CDE9BABD2581}"/>
              </a:ext>
            </a:extLst>
          </p:cNvPr>
          <p:cNvSpPr txBox="1"/>
          <p:nvPr/>
        </p:nvSpPr>
        <p:spPr>
          <a:xfrm>
            <a:off x="0" y="647648"/>
            <a:ext cx="12192000" cy="6463308"/>
          </a:xfrm>
          <a:prstGeom prst="rect">
            <a:avLst/>
          </a:prstGeom>
          <a:noFill/>
        </p:spPr>
        <p:txBody>
          <a:bodyPr wrap="square" lIns="180000" rtlCol="0">
            <a:spAutoFit/>
          </a:bodyPr>
          <a:lstStyle/>
          <a:p>
            <a:r>
              <a:rPr lang="sv-SE" sz="1600" dirty="0"/>
              <a:t>När Gud personligen möter människor i Bibeln så sker det </a:t>
            </a:r>
            <a:r>
              <a:rPr lang="sv-SE" sz="1600" i="1" u="sng" dirty="0"/>
              <a:t>alltid</a:t>
            </a:r>
            <a:r>
              <a:rPr lang="sv-SE" sz="1600" dirty="0"/>
              <a:t> genom Jesus Kristus:</a:t>
            </a:r>
          </a:p>
          <a:p>
            <a:pPr marL="285750" indent="-200025">
              <a:buFont typeface="Arial" panose="020B0604020202020204" pitchFamily="34" charset="0"/>
              <a:buChar char="•"/>
            </a:pPr>
            <a:r>
              <a:rPr lang="sv-SE" sz="1600" i="1" u="sng" dirty="0">
                <a:solidFill>
                  <a:srgbClr val="C00000"/>
                </a:solidFill>
                <a:effectLst/>
              </a:rPr>
              <a:t>Ingen</a:t>
            </a:r>
            <a:r>
              <a:rPr lang="sv-SE" sz="1600" dirty="0">
                <a:solidFill>
                  <a:srgbClr val="C00000"/>
                </a:solidFill>
                <a:effectLst/>
              </a:rPr>
              <a:t> har någonsin sett Gud. Den </a:t>
            </a:r>
            <a:r>
              <a:rPr lang="sv-SE" sz="1600" b="1" i="1" dirty="0">
                <a:solidFill>
                  <a:srgbClr val="C00000"/>
                </a:solidFill>
                <a:effectLst/>
              </a:rPr>
              <a:t>Enfödde</a:t>
            </a:r>
            <a:r>
              <a:rPr lang="sv-SE" sz="1600" dirty="0">
                <a:solidFill>
                  <a:srgbClr val="C00000"/>
                </a:solidFill>
                <a:effectLst/>
              </a:rPr>
              <a:t>, som själv är Gud… han har gjort honom känd.</a:t>
            </a:r>
            <a:r>
              <a:rPr lang="sv-SE" sz="1600" dirty="0">
                <a:effectLst/>
              </a:rPr>
              <a:t> </a:t>
            </a:r>
            <a:r>
              <a:rPr lang="sv-SE" sz="1200" dirty="0">
                <a:effectLst/>
              </a:rPr>
              <a:t>(Joh 1:18)</a:t>
            </a:r>
          </a:p>
          <a:p>
            <a:pPr>
              <a:spcBef>
                <a:spcPts val="900"/>
              </a:spcBef>
            </a:pPr>
            <a:r>
              <a:rPr lang="sv-SE" sz="1600" dirty="0"/>
              <a:t>Sonen agerar </a:t>
            </a:r>
            <a:r>
              <a:rPr lang="sv-SE" sz="1600" i="1" u="sng" dirty="0"/>
              <a:t>i Faderns namn</a:t>
            </a:r>
            <a:r>
              <a:rPr lang="sv-SE" sz="1600" dirty="0"/>
              <a:t> som </a:t>
            </a:r>
            <a:r>
              <a:rPr lang="sv-SE" sz="1600" b="1" i="1" dirty="0">
                <a:solidFill>
                  <a:srgbClr val="C00000"/>
                </a:solidFill>
              </a:rPr>
              <a:t>Guds Ord</a:t>
            </a:r>
            <a:r>
              <a:rPr lang="sv-SE" sz="1600" dirty="0">
                <a:solidFill>
                  <a:srgbClr val="C00000"/>
                </a:solidFill>
              </a:rPr>
              <a:t> </a:t>
            </a:r>
            <a:r>
              <a:rPr lang="sv-SE" sz="1200" dirty="0"/>
              <a:t>(Joh 1:1)</a:t>
            </a:r>
            <a:r>
              <a:rPr lang="sv-SE" sz="1600" dirty="0"/>
              <a:t>, </a:t>
            </a:r>
            <a:r>
              <a:rPr lang="sv-SE" sz="1600" b="1" i="1" dirty="0">
                <a:solidFill>
                  <a:srgbClr val="C00000"/>
                </a:solidFill>
              </a:rPr>
              <a:t>Guds Budbärare/Ängel</a:t>
            </a:r>
            <a:r>
              <a:rPr lang="sv-SE" sz="1600" b="1" i="1" dirty="0"/>
              <a:t> </a:t>
            </a:r>
            <a:r>
              <a:rPr lang="sv-SE" sz="1200" dirty="0"/>
              <a:t>(1 Mos 22:11)</a:t>
            </a:r>
            <a:r>
              <a:rPr lang="sv-SE" sz="1600" dirty="0"/>
              <a:t>, </a:t>
            </a:r>
            <a:r>
              <a:rPr lang="sv-SE" sz="1600" b="1" i="1" dirty="0">
                <a:solidFill>
                  <a:srgbClr val="C00000"/>
                </a:solidFill>
              </a:rPr>
              <a:t>Guds Visdom </a:t>
            </a:r>
            <a:r>
              <a:rPr lang="sv-SE" sz="1200" dirty="0"/>
              <a:t>(Ords 8)</a:t>
            </a:r>
            <a:r>
              <a:rPr lang="sv-SE" sz="1600" dirty="0"/>
              <a:t>. </a:t>
            </a:r>
          </a:p>
          <a:p>
            <a:pPr marL="285750" indent="-200025">
              <a:buFont typeface="Arial" panose="020B0604020202020204" pitchFamily="34" charset="0"/>
              <a:buChar char="•"/>
            </a:pPr>
            <a:r>
              <a:rPr lang="sv-SE" sz="1600" dirty="0"/>
              <a:t>Föds på skapelsedag ett: </a:t>
            </a:r>
            <a:r>
              <a:rPr lang="sv-SE" sz="1600" b="1" i="1" dirty="0">
                <a:solidFill>
                  <a:srgbClr val="C00000"/>
                </a:solidFill>
                <a:effectLst/>
              </a:rPr>
              <a:t>[Sonen]</a:t>
            </a:r>
            <a:r>
              <a:rPr lang="sv-SE" sz="1600" dirty="0">
                <a:solidFill>
                  <a:srgbClr val="C00000"/>
                </a:solidFill>
                <a:effectLst/>
              </a:rPr>
              <a:t> är den osynlige Gudens avbild, förstfödd </a:t>
            </a:r>
            <a:r>
              <a:rPr lang="sv-SE" sz="1600" i="1" u="sng" dirty="0">
                <a:solidFill>
                  <a:srgbClr val="C00000"/>
                </a:solidFill>
                <a:effectLst/>
              </a:rPr>
              <a:t>före allt skapat</a:t>
            </a:r>
            <a:r>
              <a:rPr lang="sv-SE" sz="1600" dirty="0">
                <a:solidFill>
                  <a:srgbClr val="C00000"/>
                </a:solidFill>
                <a:effectLst/>
              </a:rPr>
              <a:t>. </a:t>
            </a:r>
            <a:r>
              <a:rPr lang="sv-SE" sz="1200" dirty="0">
                <a:effectLst/>
              </a:rPr>
              <a:t>(Kol 1:15)</a:t>
            </a:r>
          </a:p>
          <a:p>
            <a:pPr marL="285750" indent="-200025">
              <a:buFont typeface="Arial" panose="020B0604020202020204" pitchFamily="34" charset="0"/>
              <a:buChar char="•"/>
            </a:pPr>
            <a:r>
              <a:rPr lang="sv-SE" sz="1600" dirty="0"/>
              <a:t>Fanns med från början: </a:t>
            </a:r>
            <a:r>
              <a:rPr lang="sv-SE" sz="1600" b="1" i="1" dirty="0">
                <a:solidFill>
                  <a:srgbClr val="C00000"/>
                </a:solidFill>
                <a:effectLst/>
              </a:rPr>
              <a:t>Guds Ande [=Jesus] </a:t>
            </a:r>
            <a:r>
              <a:rPr lang="sv-SE" sz="1600" dirty="0">
                <a:solidFill>
                  <a:srgbClr val="C00000"/>
                </a:solidFill>
                <a:effectLst/>
              </a:rPr>
              <a:t>svävade över vattnet. </a:t>
            </a:r>
            <a:r>
              <a:rPr lang="sv-SE" sz="1200" dirty="0">
                <a:effectLst/>
              </a:rPr>
              <a:t>(1 Mos 1:2)</a:t>
            </a:r>
            <a:endParaRPr lang="sv-SE" sz="1200" dirty="0"/>
          </a:p>
          <a:p>
            <a:pPr marL="285750" indent="-200025">
              <a:buFont typeface="Arial" panose="020B0604020202020204" pitchFamily="34" charset="0"/>
              <a:buChar char="•"/>
            </a:pPr>
            <a:r>
              <a:rPr lang="sv-SE" sz="1600" dirty="0"/>
              <a:t>Guds agent vid skapelsen: </a:t>
            </a:r>
            <a:r>
              <a:rPr lang="sv-SE" sz="1600" dirty="0">
                <a:solidFill>
                  <a:srgbClr val="C00000"/>
                </a:solidFill>
                <a:effectLst/>
              </a:rPr>
              <a:t>När han lade jordens grund, då var </a:t>
            </a:r>
            <a:r>
              <a:rPr lang="sv-SE" sz="1600" b="1" i="1" dirty="0">
                <a:solidFill>
                  <a:srgbClr val="C00000"/>
                </a:solidFill>
                <a:effectLst/>
              </a:rPr>
              <a:t>jag [visheten]</a:t>
            </a:r>
            <a:r>
              <a:rPr lang="sv-SE" sz="1600" dirty="0">
                <a:solidFill>
                  <a:srgbClr val="C00000"/>
                </a:solidFill>
                <a:effectLst/>
              </a:rPr>
              <a:t> </a:t>
            </a:r>
            <a:r>
              <a:rPr lang="sv-SE" sz="1600" i="1" u="sng" dirty="0">
                <a:solidFill>
                  <a:srgbClr val="C00000"/>
                </a:solidFill>
                <a:effectLst/>
              </a:rPr>
              <a:t>verksam</a:t>
            </a:r>
            <a:r>
              <a:rPr lang="sv-SE" sz="1600" dirty="0">
                <a:solidFill>
                  <a:srgbClr val="C00000"/>
                </a:solidFill>
                <a:effectLst/>
              </a:rPr>
              <a:t> vid hans sida.</a:t>
            </a:r>
            <a:r>
              <a:rPr lang="sv-SE" sz="1600" dirty="0">
                <a:effectLst/>
              </a:rPr>
              <a:t> </a:t>
            </a:r>
            <a:r>
              <a:rPr lang="sv-SE" sz="1200" dirty="0">
                <a:effectLst/>
              </a:rPr>
              <a:t>(Ords 8:29-30)</a:t>
            </a:r>
          </a:p>
          <a:p>
            <a:pPr marL="285750" indent="-200025">
              <a:buFont typeface="Arial" panose="020B0604020202020204" pitchFamily="34" charset="0"/>
              <a:buChar char="•"/>
            </a:pPr>
            <a:r>
              <a:rPr lang="sv-SE" sz="1600" dirty="0"/>
              <a:t>Har kommit ner från och gått upp till himlen: </a:t>
            </a:r>
            <a:r>
              <a:rPr lang="sv-SE" sz="1600" b="1" i="1" dirty="0">
                <a:solidFill>
                  <a:srgbClr val="C00000"/>
                </a:solidFill>
                <a:effectLst/>
              </a:rPr>
              <a:t>Vem [retoriskt Jesus]</a:t>
            </a:r>
            <a:r>
              <a:rPr lang="sv-SE" sz="1600" dirty="0">
                <a:solidFill>
                  <a:srgbClr val="C00000"/>
                </a:solidFill>
                <a:effectLst/>
              </a:rPr>
              <a:t> har stigit upp till himlen och kommit ner igen? </a:t>
            </a:r>
            <a:r>
              <a:rPr lang="sv-SE" sz="1200" dirty="0">
                <a:effectLst/>
              </a:rPr>
              <a:t>(Ords 30:4)</a:t>
            </a:r>
          </a:p>
          <a:p>
            <a:pPr marL="285750" indent="-200025">
              <a:buFont typeface="Arial" panose="020B0604020202020204" pitchFamily="34" charset="0"/>
              <a:buChar char="•"/>
            </a:pPr>
            <a:r>
              <a:rPr lang="sv-SE" sz="1600" dirty="0"/>
              <a:t>Har ingått förbund och uppfyllt löften: </a:t>
            </a:r>
            <a:r>
              <a:rPr lang="sv-SE" sz="1600" b="1" i="1" dirty="0">
                <a:solidFill>
                  <a:srgbClr val="C00000"/>
                </a:solidFill>
              </a:rPr>
              <a:t>Herrens ängel</a:t>
            </a:r>
            <a:r>
              <a:rPr lang="sv-SE" sz="1600" dirty="0">
                <a:solidFill>
                  <a:srgbClr val="C00000"/>
                </a:solidFill>
              </a:rPr>
              <a:t> kom från Gilgal… och sade:... Jag ska aldrig bryta </a:t>
            </a:r>
            <a:r>
              <a:rPr lang="sv-SE" sz="1600" i="1" u="sng" dirty="0">
                <a:solidFill>
                  <a:srgbClr val="C00000"/>
                </a:solidFill>
              </a:rPr>
              <a:t>mitt</a:t>
            </a:r>
            <a:r>
              <a:rPr lang="sv-SE" sz="1600" dirty="0">
                <a:solidFill>
                  <a:srgbClr val="C00000"/>
                </a:solidFill>
              </a:rPr>
              <a:t> förbund med er.</a:t>
            </a:r>
            <a:r>
              <a:rPr lang="sv-SE" sz="1600" dirty="0"/>
              <a:t> </a:t>
            </a:r>
            <a:r>
              <a:rPr lang="sv-SE" sz="1200" dirty="0"/>
              <a:t>(Dom 2:1)</a:t>
            </a:r>
            <a:endParaRPr lang="sv-SE" sz="1200" dirty="0">
              <a:effectLst/>
            </a:endParaRPr>
          </a:p>
          <a:p>
            <a:pPr marL="285750" indent="-200025">
              <a:buFont typeface="Arial" panose="020B0604020202020204" pitchFamily="34" charset="0"/>
              <a:buChar char="•"/>
            </a:pPr>
            <a:r>
              <a:rPr lang="sv-SE" sz="1600" dirty="0"/>
              <a:t>Följde Israel genom öknen:</a:t>
            </a:r>
            <a:r>
              <a:rPr lang="sv-SE" sz="1600" dirty="0">
                <a:solidFill>
                  <a:srgbClr val="C00000"/>
                </a:solidFill>
              </a:rPr>
              <a:t> [Fäderna] drack ur en andlig klippa som följde dem, och den klippan var </a:t>
            </a:r>
            <a:r>
              <a:rPr lang="sv-SE" sz="1600" b="1" i="1" dirty="0">
                <a:solidFill>
                  <a:srgbClr val="C00000"/>
                </a:solidFill>
              </a:rPr>
              <a:t>Kristus</a:t>
            </a:r>
            <a:r>
              <a:rPr lang="sv-SE" sz="1600" dirty="0">
                <a:solidFill>
                  <a:srgbClr val="C00000"/>
                </a:solidFill>
              </a:rPr>
              <a:t>.</a:t>
            </a:r>
            <a:r>
              <a:rPr lang="sv-SE" sz="1600" dirty="0"/>
              <a:t> </a:t>
            </a:r>
            <a:r>
              <a:rPr lang="sv-SE" sz="1200" dirty="0"/>
              <a:t>(1 Kor 10:4)</a:t>
            </a:r>
            <a:endParaRPr lang="sv-SE" sz="1600" dirty="0">
              <a:effectLst/>
            </a:endParaRPr>
          </a:p>
          <a:p>
            <a:pPr marL="285750" indent="-200025">
              <a:buFont typeface="Arial" panose="020B0604020202020204" pitchFamily="34" charset="0"/>
              <a:buChar char="•"/>
            </a:pPr>
            <a:r>
              <a:rPr lang="sv-SE" sz="1600" dirty="0">
                <a:effectLst/>
              </a:rPr>
              <a:t>Har talat till profeterna: </a:t>
            </a:r>
            <a:r>
              <a:rPr lang="sv-SE" sz="1600" b="1" i="1" dirty="0">
                <a:solidFill>
                  <a:srgbClr val="C00000"/>
                </a:solidFill>
                <a:effectLst/>
              </a:rPr>
              <a:t>Jesu</a:t>
            </a:r>
            <a:r>
              <a:rPr lang="sv-SE" sz="1600" dirty="0">
                <a:solidFill>
                  <a:srgbClr val="C00000"/>
                </a:solidFill>
                <a:effectLst/>
              </a:rPr>
              <a:t> vittnesbörd är </a:t>
            </a:r>
            <a:r>
              <a:rPr lang="sv-SE" sz="1600" i="1" u="sng" dirty="0">
                <a:solidFill>
                  <a:srgbClr val="C00000"/>
                </a:solidFill>
                <a:effectLst/>
              </a:rPr>
              <a:t>profetians</a:t>
            </a:r>
            <a:r>
              <a:rPr lang="sv-SE" sz="1600" dirty="0">
                <a:solidFill>
                  <a:srgbClr val="C00000"/>
                </a:solidFill>
                <a:effectLst/>
              </a:rPr>
              <a:t> ande. </a:t>
            </a:r>
            <a:r>
              <a:rPr lang="sv-SE" sz="1200" dirty="0">
                <a:effectLst/>
              </a:rPr>
              <a:t>(Upp 19:10)</a:t>
            </a:r>
            <a:r>
              <a:rPr lang="sv-SE" sz="1600" dirty="0">
                <a:effectLst/>
              </a:rPr>
              <a:t> Jämför: </a:t>
            </a:r>
            <a:r>
              <a:rPr lang="sv-SE" sz="1600" dirty="0">
                <a:solidFill>
                  <a:srgbClr val="C00000"/>
                </a:solidFill>
                <a:effectLst/>
              </a:rPr>
              <a:t>Då kom </a:t>
            </a:r>
            <a:r>
              <a:rPr lang="sv-SE" sz="1600" b="1" i="1" dirty="0">
                <a:solidFill>
                  <a:srgbClr val="C00000"/>
                </a:solidFill>
                <a:effectLst/>
              </a:rPr>
              <a:t>Herrens ord</a:t>
            </a:r>
            <a:r>
              <a:rPr lang="sv-SE" sz="1600" dirty="0">
                <a:solidFill>
                  <a:srgbClr val="C00000"/>
                </a:solidFill>
                <a:effectLst/>
              </a:rPr>
              <a:t> till Samuel/Jesaja/Hesekiel/Joel…</a:t>
            </a:r>
          </a:p>
          <a:p>
            <a:pPr marL="285750" indent="-200025">
              <a:buFont typeface="Arial" panose="020B0604020202020204" pitchFamily="34" charset="0"/>
              <a:buChar char="•"/>
            </a:pPr>
            <a:r>
              <a:rPr lang="sv-SE" sz="1600" dirty="0"/>
              <a:t>Vandrade med Adam och Eva i lustgården, brottades med Jakob, visade sig för Mose i den brinnande busken och gav lagen på Sinai berg.</a:t>
            </a:r>
            <a:endParaRPr lang="sv-SE" sz="1600" dirty="0">
              <a:highlight>
                <a:srgbClr val="FFFF00"/>
              </a:highlight>
            </a:endParaRPr>
          </a:p>
          <a:p>
            <a:pPr marL="285750" indent="-200025">
              <a:buFont typeface="Arial" panose="020B0604020202020204" pitchFamily="34" charset="0"/>
              <a:buChar char="•"/>
            </a:pPr>
            <a:r>
              <a:rPr lang="sv-SE" sz="1600" dirty="0"/>
              <a:t>Författaren till GTs sista bok Malaki är troligen Jesus: </a:t>
            </a:r>
            <a:r>
              <a:rPr lang="sv-SE" sz="1600" dirty="0">
                <a:solidFill>
                  <a:srgbClr val="C00000"/>
                </a:solidFill>
                <a:effectLst/>
              </a:rPr>
              <a:t>Denna profetia är </a:t>
            </a:r>
            <a:r>
              <a:rPr lang="sv-SE" sz="1600" b="1" i="1" dirty="0">
                <a:solidFill>
                  <a:srgbClr val="C00000"/>
                </a:solidFill>
                <a:effectLst/>
              </a:rPr>
              <a:t>Herrens ord</a:t>
            </a:r>
            <a:r>
              <a:rPr lang="sv-SE" sz="1600" dirty="0">
                <a:solidFill>
                  <a:srgbClr val="C00000"/>
                </a:solidFill>
                <a:effectLst/>
              </a:rPr>
              <a:t> till Israel genom </a:t>
            </a:r>
            <a:r>
              <a:rPr lang="sv-SE" sz="1600" b="1" i="1" dirty="0">
                <a:solidFill>
                  <a:srgbClr val="C00000"/>
                </a:solidFill>
                <a:effectLst/>
              </a:rPr>
              <a:t>Malaki [”min budbärare”]</a:t>
            </a:r>
            <a:r>
              <a:rPr lang="sv-SE" sz="1600" dirty="0">
                <a:solidFill>
                  <a:srgbClr val="C00000"/>
                </a:solidFill>
                <a:effectLst/>
              </a:rPr>
              <a:t>.</a:t>
            </a:r>
            <a:r>
              <a:rPr lang="sv-SE" sz="1600" dirty="0">
                <a:effectLst/>
              </a:rPr>
              <a:t> </a:t>
            </a:r>
            <a:r>
              <a:rPr lang="sv-SE" sz="1200" dirty="0">
                <a:effectLst/>
              </a:rPr>
              <a:t>(Mal 1:1)</a:t>
            </a:r>
          </a:p>
          <a:p>
            <a:pPr>
              <a:spcBef>
                <a:spcPts val="900"/>
              </a:spcBef>
            </a:pPr>
            <a:r>
              <a:rPr lang="sv-SE" sz="1600" dirty="0"/>
              <a:t>Sonen kallas vid Guds namn (inkl JHVH) för att han fått auktoritet att agera i Faderns namn:</a:t>
            </a:r>
            <a:endParaRPr lang="sv-SE" sz="1600" dirty="0">
              <a:highlight>
                <a:srgbClr val="FFFF00"/>
              </a:highlight>
            </a:endParaRPr>
          </a:p>
          <a:p>
            <a:pPr marL="285750" indent="-200025">
              <a:buFont typeface="Arial" panose="020B0604020202020204" pitchFamily="34" charset="0"/>
              <a:buChar char="•"/>
            </a:pPr>
            <a:r>
              <a:rPr lang="sv-SE" sz="1600" b="1" i="1" dirty="0">
                <a:solidFill>
                  <a:srgbClr val="C00000"/>
                </a:solidFill>
                <a:effectLst/>
              </a:rPr>
              <a:t>Herrens ängel</a:t>
            </a:r>
            <a:r>
              <a:rPr lang="sv-SE" sz="1600" dirty="0">
                <a:solidFill>
                  <a:srgbClr val="C00000"/>
                </a:solidFill>
                <a:effectLst/>
              </a:rPr>
              <a:t> ropade till Abraham… Jag svär </a:t>
            </a:r>
            <a:r>
              <a:rPr lang="sv-SE" sz="1600" i="1" u="sng" dirty="0">
                <a:solidFill>
                  <a:srgbClr val="C00000"/>
                </a:solidFill>
                <a:effectLst/>
              </a:rPr>
              <a:t>vid mig själv</a:t>
            </a:r>
            <a:r>
              <a:rPr lang="sv-SE" sz="1600" dirty="0">
                <a:solidFill>
                  <a:srgbClr val="C00000"/>
                </a:solidFill>
                <a:effectLst/>
              </a:rPr>
              <a:t>, säger </a:t>
            </a:r>
            <a:r>
              <a:rPr lang="sv-SE" sz="1600" i="1" u="sng" dirty="0">
                <a:solidFill>
                  <a:srgbClr val="C00000"/>
                </a:solidFill>
                <a:effectLst/>
              </a:rPr>
              <a:t>Herren (JHVH)</a:t>
            </a:r>
            <a:r>
              <a:rPr lang="sv-SE" sz="1600" dirty="0">
                <a:solidFill>
                  <a:srgbClr val="C00000"/>
                </a:solidFill>
                <a:effectLst/>
              </a:rPr>
              <a:t>.</a:t>
            </a:r>
            <a:r>
              <a:rPr lang="sv-SE" sz="1600" dirty="0">
                <a:effectLst/>
              </a:rPr>
              <a:t> </a:t>
            </a:r>
            <a:r>
              <a:rPr lang="sv-SE" sz="1200" dirty="0">
                <a:effectLst/>
              </a:rPr>
              <a:t>(1 Mos 22:15-16)</a:t>
            </a:r>
            <a:endParaRPr lang="sv-SE" sz="1600" dirty="0">
              <a:effectLst/>
              <a:highlight>
                <a:srgbClr val="FFFF00"/>
              </a:highlight>
            </a:endParaRPr>
          </a:p>
          <a:p>
            <a:pPr marL="285750" indent="-200025">
              <a:buFont typeface="Arial" panose="020B0604020202020204" pitchFamily="34" charset="0"/>
              <a:buChar char="•"/>
            </a:pPr>
            <a:r>
              <a:rPr lang="sv-SE" sz="1600" dirty="0">
                <a:effectLst/>
              </a:rPr>
              <a:t>Han talar i första person som Gud: </a:t>
            </a:r>
            <a:r>
              <a:rPr lang="sv-SE" sz="1600" b="1" i="1" dirty="0">
                <a:solidFill>
                  <a:srgbClr val="C00000"/>
                </a:solidFill>
                <a:effectLst/>
              </a:rPr>
              <a:t>Guds ängel</a:t>
            </a:r>
            <a:r>
              <a:rPr lang="sv-SE" sz="1600" dirty="0">
                <a:solidFill>
                  <a:srgbClr val="C00000"/>
                </a:solidFill>
                <a:effectLst/>
              </a:rPr>
              <a:t> sade till mig i drömmen: Jakob!... </a:t>
            </a:r>
            <a:r>
              <a:rPr lang="sv-SE" sz="1600" i="1" u="sng" dirty="0">
                <a:solidFill>
                  <a:srgbClr val="C00000"/>
                </a:solidFill>
                <a:effectLst/>
              </a:rPr>
              <a:t>Jag</a:t>
            </a:r>
            <a:r>
              <a:rPr lang="sv-SE" sz="1600" dirty="0">
                <a:solidFill>
                  <a:srgbClr val="C00000"/>
                </a:solidFill>
                <a:effectLst/>
              </a:rPr>
              <a:t> är </a:t>
            </a:r>
            <a:r>
              <a:rPr lang="sv-SE" sz="1600" i="1" u="sng" dirty="0">
                <a:solidFill>
                  <a:srgbClr val="C00000"/>
                </a:solidFill>
                <a:effectLst/>
              </a:rPr>
              <a:t>Betels Gud</a:t>
            </a:r>
            <a:r>
              <a:rPr lang="sv-SE" sz="1600" dirty="0">
                <a:solidFill>
                  <a:srgbClr val="C00000"/>
                </a:solidFill>
                <a:effectLst/>
              </a:rPr>
              <a:t>. </a:t>
            </a:r>
            <a:r>
              <a:rPr lang="sv-SE" sz="1200" dirty="0">
                <a:effectLst/>
              </a:rPr>
              <a:t>(1 Mos 31:11-13)</a:t>
            </a:r>
          </a:p>
          <a:p>
            <a:pPr marL="285750" indent="-200025">
              <a:buFont typeface="Arial" panose="020B0604020202020204" pitchFamily="34" charset="0"/>
              <a:buChar char="•"/>
            </a:pPr>
            <a:r>
              <a:rPr lang="sv-SE" sz="1600" dirty="0"/>
              <a:t>Skilj mellan </a:t>
            </a:r>
            <a:r>
              <a:rPr lang="sv-SE" sz="1600" i="1" u="sng" dirty="0">
                <a:effectLst/>
              </a:rPr>
              <a:t>källan</a:t>
            </a:r>
            <a:r>
              <a:rPr lang="sv-SE" sz="1600" dirty="0">
                <a:effectLst/>
              </a:rPr>
              <a:t> och </a:t>
            </a:r>
            <a:r>
              <a:rPr lang="sv-SE" sz="1600" i="1" u="sng" dirty="0">
                <a:effectLst/>
              </a:rPr>
              <a:t>genomföraren</a:t>
            </a:r>
            <a:r>
              <a:rPr lang="sv-SE" sz="1600" dirty="0">
                <a:effectLst/>
              </a:rPr>
              <a:t>: </a:t>
            </a:r>
            <a:r>
              <a:rPr lang="sv-SE" sz="1600" dirty="0">
                <a:solidFill>
                  <a:srgbClr val="C00000"/>
                </a:solidFill>
                <a:effectLst/>
              </a:rPr>
              <a:t>Jag vill förkunna </a:t>
            </a:r>
            <a:r>
              <a:rPr lang="sv-SE" sz="1600" i="1" u="sng" dirty="0">
                <a:solidFill>
                  <a:srgbClr val="C00000"/>
                </a:solidFill>
                <a:effectLst/>
              </a:rPr>
              <a:t>Herrens</a:t>
            </a:r>
            <a:r>
              <a:rPr lang="sv-SE" sz="1600" dirty="0">
                <a:solidFill>
                  <a:srgbClr val="C00000"/>
                </a:solidFill>
                <a:effectLst/>
              </a:rPr>
              <a:t> nådegärningar… hans </a:t>
            </a:r>
            <a:r>
              <a:rPr lang="sv-SE" sz="1600" b="1" i="1" dirty="0">
                <a:solidFill>
                  <a:srgbClr val="C00000"/>
                </a:solidFill>
                <a:effectLst/>
              </a:rPr>
              <a:t>ansiktes ängel</a:t>
            </a:r>
            <a:r>
              <a:rPr lang="sv-SE" sz="1600" dirty="0">
                <a:solidFill>
                  <a:srgbClr val="C00000"/>
                </a:solidFill>
                <a:effectLst/>
              </a:rPr>
              <a:t> frälste dem. </a:t>
            </a:r>
            <a:r>
              <a:rPr lang="sv-SE" sz="1200" dirty="0">
                <a:effectLst/>
              </a:rPr>
              <a:t>(Jes 63:7-9)</a:t>
            </a:r>
          </a:p>
          <a:p>
            <a:pPr marL="285750" indent="-200025">
              <a:buFont typeface="Arial" panose="020B0604020202020204" pitchFamily="34" charset="0"/>
              <a:buChar char="•"/>
            </a:pPr>
            <a:r>
              <a:rPr lang="sv-SE" sz="1600" dirty="0">
                <a:effectLst/>
              </a:rPr>
              <a:t>Samma titlar: </a:t>
            </a:r>
            <a:r>
              <a:rPr lang="sv-SE" sz="1600" dirty="0">
                <a:solidFill>
                  <a:srgbClr val="C00000"/>
                </a:solidFill>
                <a:effectLst/>
              </a:rPr>
              <a:t>Jag är </a:t>
            </a:r>
            <a:r>
              <a:rPr lang="sv-SE" sz="1600" i="1" u="sng" dirty="0">
                <a:solidFill>
                  <a:srgbClr val="C00000"/>
                </a:solidFill>
                <a:effectLst/>
              </a:rPr>
              <a:t>A och O</a:t>
            </a:r>
            <a:r>
              <a:rPr lang="sv-SE" sz="1600" dirty="0">
                <a:solidFill>
                  <a:srgbClr val="C00000"/>
                </a:solidFill>
                <a:effectLst/>
              </a:rPr>
              <a:t>, säger Herren Gud… den Allsmäktige.</a:t>
            </a:r>
            <a:r>
              <a:rPr lang="sv-SE" sz="1600" dirty="0">
                <a:effectLst/>
              </a:rPr>
              <a:t> </a:t>
            </a:r>
            <a:r>
              <a:rPr lang="sv-SE" sz="1200" dirty="0"/>
              <a:t>(Upp 1:8)</a:t>
            </a:r>
            <a:r>
              <a:rPr lang="sv-SE" sz="1600" dirty="0"/>
              <a:t> </a:t>
            </a:r>
            <a:r>
              <a:rPr lang="sv-SE" sz="1600" dirty="0">
                <a:solidFill>
                  <a:srgbClr val="C00000"/>
                </a:solidFill>
                <a:effectLst/>
              </a:rPr>
              <a:t>Se, jag kommer snart… Jag är </a:t>
            </a:r>
            <a:r>
              <a:rPr lang="sv-SE" sz="1600" b="1" i="1" dirty="0">
                <a:solidFill>
                  <a:srgbClr val="C00000"/>
                </a:solidFill>
                <a:effectLst/>
              </a:rPr>
              <a:t>A och O</a:t>
            </a:r>
            <a:r>
              <a:rPr lang="sv-SE" sz="1600" dirty="0">
                <a:solidFill>
                  <a:srgbClr val="C00000"/>
                </a:solidFill>
                <a:effectLst/>
              </a:rPr>
              <a:t>.</a:t>
            </a:r>
            <a:r>
              <a:rPr lang="sv-SE" sz="1600" dirty="0">
                <a:effectLst/>
              </a:rPr>
              <a:t> </a:t>
            </a:r>
            <a:r>
              <a:rPr lang="sv-SE" sz="1200" dirty="0">
                <a:effectLst/>
              </a:rPr>
              <a:t>(Upp 22:12-13)</a:t>
            </a:r>
          </a:p>
          <a:p>
            <a:pPr>
              <a:spcBef>
                <a:spcPts val="900"/>
              </a:spcBef>
            </a:pPr>
            <a:r>
              <a:rPr lang="sv-SE" sz="1600" dirty="0"/>
              <a:t>Sonens erfarenhet ökar med tiden vilket förklarar: (</a:t>
            </a:r>
            <a:r>
              <a:rPr lang="sv-SE" sz="1600" dirty="0">
                <a:solidFill>
                  <a:srgbClr val="C00000"/>
                </a:solidFill>
              </a:rPr>
              <a:t>Jesus växte i vishet </a:t>
            </a:r>
            <a:r>
              <a:rPr lang="sv-SE" sz="1200" dirty="0"/>
              <a:t>(Luk 2:52)</a:t>
            </a:r>
            <a:r>
              <a:rPr lang="sv-SE" sz="1600" dirty="0"/>
              <a:t>)</a:t>
            </a:r>
          </a:p>
          <a:p>
            <a:pPr marL="285750" indent="-200025">
              <a:buFont typeface="Arial" panose="020B0604020202020204" pitchFamily="34" charset="0"/>
              <a:buChar char="•"/>
            </a:pPr>
            <a:r>
              <a:rPr lang="sv-SE" sz="1600" dirty="0"/>
              <a:t>Gud kan lära sig: </a:t>
            </a:r>
            <a:r>
              <a:rPr lang="sv-SE" sz="1600" dirty="0">
                <a:solidFill>
                  <a:srgbClr val="C00000"/>
                </a:solidFill>
                <a:effectLst/>
              </a:rPr>
              <a:t>Då ropade </a:t>
            </a:r>
            <a:r>
              <a:rPr lang="sv-SE" sz="1600" b="1" i="1" dirty="0">
                <a:solidFill>
                  <a:srgbClr val="C00000"/>
                </a:solidFill>
                <a:effectLst/>
              </a:rPr>
              <a:t>Herrens ängel</a:t>
            </a:r>
            <a:r>
              <a:rPr lang="sv-SE" sz="1600" dirty="0">
                <a:solidFill>
                  <a:srgbClr val="C00000"/>
                </a:solidFill>
                <a:effectLst/>
              </a:rPr>
              <a:t>… Abraham… Lyft inte din hand mot pojken… </a:t>
            </a:r>
            <a:r>
              <a:rPr lang="sv-SE" sz="1600" i="1" u="sng" dirty="0">
                <a:solidFill>
                  <a:srgbClr val="C00000"/>
                </a:solidFill>
                <a:effectLst/>
              </a:rPr>
              <a:t>Nu vet </a:t>
            </a:r>
            <a:r>
              <a:rPr lang="sv-SE" sz="1600" b="1" i="1" u="sng" dirty="0">
                <a:solidFill>
                  <a:srgbClr val="C00000"/>
                </a:solidFill>
                <a:effectLst/>
              </a:rPr>
              <a:t>jag</a:t>
            </a:r>
            <a:r>
              <a:rPr lang="sv-SE" sz="1600" dirty="0">
                <a:solidFill>
                  <a:srgbClr val="C00000"/>
                </a:solidFill>
                <a:effectLst/>
              </a:rPr>
              <a:t> att du fruktar Gud. </a:t>
            </a:r>
            <a:r>
              <a:rPr lang="sv-SE" sz="1200" dirty="0">
                <a:effectLst/>
              </a:rPr>
              <a:t>(1 Mos 22:11-12)</a:t>
            </a:r>
          </a:p>
          <a:p>
            <a:pPr marL="285750" indent="-200025">
              <a:buFont typeface="Arial" panose="020B0604020202020204" pitchFamily="34" charset="0"/>
              <a:buChar char="•"/>
            </a:pPr>
            <a:r>
              <a:rPr lang="sv-SE" sz="1600" dirty="0">
                <a:effectLst/>
              </a:rPr>
              <a:t>Gud kan ändra sig: </a:t>
            </a:r>
            <a:r>
              <a:rPr lang="sv-SE" sz="1600" dirty="0">
                <a:solidFill>
                  <a:srgbClr val="C00000"/>
                </a:solidFill>
                <a:effectLst/>
              </a:rPr>
              <a:t>Då </a:t>
            </a:r>
            <a:r>
              <a:rPr lang="sv-SE" sz="1600" i="1" u="sng" dirty="0">
                <a:solidFill>
                  <a:srgbClr val="C00000"/>
                </a:solidFill>
                <a:effectLst/>
              </a:rPr>
              <a:t>ångrade</a:t>
            </a:r>
            <a:r>
              <a:rPr lang="sv-SE" sz="1600" b="1" i="1" dirty="0">
                <a:solidFill>
                  <a:srgbClr val="C00000"/>
                </a:solidFill>
                <a:effectLst/>
              </a:rPr>
              <a:t> Herren</a:t>
            </a:r>
            <a:r>
              <a:rPr lang="sv-SE" sz="1600" dirty="0">
                <a:solidFill>
                  <a:srgbClr val="C00000"/>
                </a:solidFill>
                <a:effectLst/>
              </a:rPr>
              <a:t> det onda som han hade hotat att göra mot sitt folk. </a:t>
            </a:r>
            <a:r>
              <a:rPr lang="sv-SE" sz="1200" dirty="0">
                <a:effectLst/>
              </a:rPr>
              <a:t>(2 Mos 32:14)</a:t>
            </a:r>
            <a:endParaRPr lang="sv-SE" sz="1200" dirty="0">
              <a:effectLst/>
              <a:highlight>
                <a:srgbClr val="FFFF00"/>
              </a:highlight>
            </a:endParaRPr>
          </a:p>
          <a:p>
            <a:pPr marL="285750" indent="-200025">
              <a:buFont typeface="Arial" panose="020B0604020202020204" pitchFamily="34" charset="0"/>
              <a:buChar char="•"/>
            </a:pPr>
            <a:r>
              <a:rPr lang="sv-SE" sz="1600" dirty="0">
                <a:effectLst/>
              </a:rPr>
              <a:t>Gud kan sörja: </a:t>
            </a:r>
            <a:r>
              <a:rPr lang="sv-SE" sz="1600" dirty="0">
                <a:solidFill>
                  <a:srgbClr val="C00000"/>
                </a:solidFill>
                <a:effectLst/>
              </a:rPr>
              <a:t>Då </a:t>
            </a:r>
            <a:r>
              <a:rPr lang="sv-SE" sz="1600" i="1" u="sng" dirty="0">
                <a:solidFill>
                  <a:srgbClr val="C00000"/>
                </a:solidFill>
                <a:effectLst/>
              </a:rPr>
              <a:t>sörjde</a:t>
            </a:r>
            <a:r>
              <a:rPr lang="sv-SE" sz="1600" dirty="0">
                <a:solidFill>
                  <a:srgbClr val="C00000"/>
                </a:solidFill>
                <a:effectLst/>
              </a:rPr>
              <a:t> </a:t>
            </a:r>
            <a:r>
              <a:rPr lang="sv-SE" sz="1600" b="1" i="1" dirty="0">
                <a:solidFill>
                  <a:srgbClr val="C00000"/>
                </a:solidFill>
                <a:effectLst/>
              </a:rPr>
              <a:t>Herren</a:t>
            </a:r>
            <a:r>
              <a:rPr lang="sv-SE" sz="1600" dirty="0">
                <a:solidFill>
                  <a:srgbClr val="C00000"/>
                </a:solidFill>
                <a:effectLst/>
              </a:rPr>
              <a:t> att han hade gjort människorna på jorden, och </a:t>
            </a:r>
            <a:r>
              <a:rPr lang="sv-SE" sz="1600" b="1" i="1" dirty="0">
                <a:solidFill>
                  <a:srgbClr val="C00000"/>
                </a:solidFill>
                <a:effectLst/>
              </a:rPr>
              <a:t>han</a:t>
            </a:r>
            <a:r>
              <a:rPr lang="sv-SE" sz="1600" dirty="0">
                <a:solidFill>
                  <a:srgbClr val="C00000"/>
                </a:solidFill>
                <a:effectLst/>
              </a:rPr>
              <a:t> var </a:t>
            </a:r>
            <a:r>
              <a:rPr lang="sv-SE" sz="1600" i="1" u="sng" dirty="0">
                <a:solidFill>
                  <a:srgbClr val="C00000"/>
                </a:solidFill>
                <a:effectLst/>
              </a:rPr>
              <a:t>bedrövad</a:t>
            </a:r>
            <a:r>
              <a:rPr lang="sv-SE" sz="1600" dirty="0">
                <a:solidFill>
                  <a:srgbClr val="C00000"/>
                </a:solidFill>
                <a:effectLst/>
              </a:rPr>
              <a:t> i sitt hjärta.</a:t>
            </a:r>
            <a:r>
              <a:rPr lang="sv-SE" sz="1600" dirty="0">
                <a:solidFill>
                  <a:srgbClr val="C00000"/>
                </a:solidFill>
              </a:rPr>
              <a:t> </a:t>
            </a:r>
            <a:r>
              <a:rPr lang="sv-SE" sz="1200" dirty="0"/>
              <a:t>(1 Mos 6:6)</a:t>
            </a:r>
            <a:endParaRPr lang="sv-SE" sz="1600" dirty="0"/>
          </a:p>
          <a:p>
            <a:pPr>
              <a:spcBef>
                <a:spcPts val="900"/>
              </a:spcBef>
            </a:pPr>
            <a:r>
              <a:rPr lang="sv-SE" sz="1600" dirty="0">
                <a:effectLst/>
              </a:rPr>
              <a:t>Vid människoblivandet: </a:t>
            </a:r>
            <a:r>
              <a:rPr lang="sv-SE" sz="1600" dirty="0">
                <a:solidFill>
                  <a:srgbClr val="C00000"/>
                </a:solidFill>
                <a:effectLst/>
              </a:rPr>
              <a:t>Den </a:t>
            </a:r>
            <a:r>
              <a:rPr lang="sv-SE" sz="1600" b="1" i="1" dirty="0">
                <a:solidFill>
                  <a:srgbClr val="C00000"/>
                </a:solidFill>
                <a:effectLst/>
              </a:rPr>
              <a:t>helige Ande [Jesus]</a:t>
            </a:r>
            <a:r>
              <a:rPr lang="sv-SE" sz="1600" dirty="0">
                <a:solidFill>
                  <a:srgbClr val="C00000"/>
                </a:solidFill>
                <a:effectLst/>
              </a:rPr>
              <a:t> ska komma över dig, och den </a:t>
            </a:r>
            <a:r>
              <a:rPr lang="sv-SE" sz="1600" b="1" i="1" dirty="0">
                <a:solidFill>
                  <a:srgbClr val="C00000"/>
                </a:solidFill>
                <a:effectLst/>
              </a:rPr>
              <a:t>Högstes kraft</a:t>
            </a:r>
            <a:r>
              <a:rPr lang="sv-SE" sz="1600" dirty="0">
                <a:solidFill>
                  <a:srgbClr val="C00000"/>
                </a:solidFill>
                <a:effectLst/>
              </a:rPr>
              <a:t> ska vila över dig.</a:t>
            </a:r>
            <a:r>
              <a:rPr lang="sv-SE" sz="1600" dirty="0">
                <a:effectLst/>
              </a:rPr>
              <a:t> </a:t>
            </a:r>
            <a:r>
              <a:rPr lang="sv-SE" sz="1200" dirty="0">
                <a:effectLst/>
              </a:rPr>
              <a:t>(Luk 1:35)</a:t>
            </a:r>
            <a:endParaRPr lang="sv-SE" sz="1200" dirty="0">
              <a:effectLst/>
              <a:highlight>
                <a:srgbClr val="FFFF00"/>
              </a:highlight>
            </a:endParaRPr>
          </a:p>
          <a:p>
            <a:pPr marL="285750" indent="-200025">
              <a:buFont typeface="Arial" panose="020B0604020202020204" pitchFamily="34" charset="0"/>
              <a:buChar char="•"/>
            </a:pPr>
            <a:r>
              <a:rPr lang="sv-SE" sz="1600" dirty="0"/>
              <a:t>Jesus behöll ett visst minne från sin pre-existens: </a:t>
            </a:r>
            <a:r>
              <a:rPr lang="sv-SE" sz="1600" dirty="0">
                <a:solidFill>
                  <a:srgbClr val="C00000"/>
                </a:solidFill>
                <a:effectLst/>
              </a:rPr>
              <a:t>Ingen har sett Fadern utom </a:t>
            </a:r>
            <a:r>
              <a:rPr lang="sv-SE" sz="1600" b="1" i="1" dirty="0">
                <a:solidFill>
                  <a:srgbClr val="C00000"/>
                </a:solidFill>
                <a:effectLst/>
              </a:rPr>
              <a:t>han som är från Gud</a:t>
            </a:r>
            <a:r>
              <a:rPr lang="sv-SE" sz="1600" dirty="0">
                <a:solidFill>
                  <a:srgbClr val="C00000"/>
                </a:solidFill>
                <a:effectLst/>
              </a:rPr>
              <a:t>, han har sett Fadern.</a:t>
            </a:r>
            <a:r>
              <a:rPr lang="sv-SE" sz="1600" dirty="0">
                <a:solidFill>
                  <a:srgbClr val="C00000"/>
                </a:solidFill>
              </a:rPr>
              <a:t> </a:t>
            </a:r>
            <a:r>
              <a:rPr lang="sv-SE" sz="1200" dirty="0">
                <a:effectLst/>
              </a:rPr>
              <a:t>(Joh 6:46)</a:t>
            </a:r>
            <a:endParaRPr lang="sv-SE" sz="1600" dirty="0">
              <a:effectLst/>
            </a:endParaRPr>
          </a:p>
        </p:txBody>
      </p:sp>
      <p:sp>
        <p:nvSpPr>
          <p:cNvPr id="11" name="textruta 10">
            <a:extLst>
              <a:ext uri="{FF2B5EF4-FFF2-40B4-BE49-F238E27FC236}">
                <a16:creationId xmlns:a16="http://schemas.microsoft.com/office/drawing/2014/main" id="{15F81FFA-DF2C-44CE-AA49-4693AD18D911}"/>
              </a:ext>
            </a:extLst>
          </p:cNvPr>
          <p:cNvSpPr txBox="1"/>
          <p:nvPr/>
        </p:nvSpPr>
        <p:spPr>
          <a:xfrm>
            <a:off x="737108" y="2907470"/>
            <a:ext cx="3638733" cy="830997"/>
          </a:xfrm>
          <a:prstGeom prst="wedgeRectCallout">
            <a:avLst>
              <a:gd name="adj1" fmla="val -38777"/>
              <a:gd name="adj2" fmla="val -125249"/>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sv-SE" sz="1600" dirty="0">
                <a:solidFill>
                  <a:schemeClr val="tx1"/>
                </a:solidFill>
                <a:effectLst/>
              </a:rPr>
              <a:t>Fadern uttalade sina </a:t>
            </a:r>
            <a:r>
              <a:rPr lang="sv-SE" sz="1600" dirty="0">
                <a:solidFill>
                  <a:srgbClr val="C00000"/>
                </a:solidFill>
                <a:effectLst/>
              </a:rPr>
              <a:t>”låt det bli…” </a:t>
            </a:r>
            <a:r>
              <a:rPr lang="sv-SE" sz="1600" dirty="0">
                <a:solidFill>
                  <a:schemeClr val="tx1"/>
                </a:solidFill>
                <a:effectLst/>
              </a:rPr>
              <a:t>till </a:t>
            </a:r>
            <a:r>
              <a:rPr lang="sv-SE" sz="1600" dirty="0">
                <a:solidFill>
                  <a:schemeClr val="tx1"/>
                </a:solidFill>
              </a:rPr>
              <a:t>Sonen som genomförde verket. Slutligen: </a:t>
            </a:r>
            <a:r>
              <a:rPr lang="sv-SE" sz="1600" dirty="0">
                <a:solidFill>
                  <a:srgbClr val="C00000"/>
                </a:solidFill>
              </a:rPr>
              <a:t>Låt </a:t>
            </a:r>
            <a:r>
              <a:rPr lang="sv-SE" sz="1600" i="1" u="sng" dirty="0">
                <a:solidFill>
                  <a:srgbClr val="C00000"/>
                </a:solidFill>
              </a:rPr>
              <a:t>oss</a:t>
            </a:r>
            <a:r>
              <a:rPr lang="sv-SE" sz="1600" dirty="0">
                <a:solidFill>
                  <a:srgbClr val="C00000"/>
                </a:solidFill>
              </a:rPr>
              <a:t> göra människor…</a:t>
            </a:r>
            <a:r>
              <a:rPr lang="sv-SE" sz="1600" dirty="0">
                <a:solidFill>
                  <a:schemeClr val="tx1"/>
                </a:solidFill>
              </a:rPr>
              <a:t> </a:t>
            </a:r>
            <a:r>
              <a:rPr lang="sv-SE" sz="1200" dirty="0">
                <a:solidFill>
                  <a:schemeClr val="tx1"/>
                </a:solidFill>
              </a:rPr>
              <a:t>(1 Mos 1:26)</a:t>
            </a:r>
            <a:endParaRPr lang="LID4096" sz="1600" dirty="0"/>
          </a:p>
        </p:txBody>
      </p:sp>
      <p:sp>
        <p:nvSpPr>
          <p:cNvPr id="15" name="textruta 14">
            <a:extLst>
              <a:ext uri="{FF2B5EF4-FFF2-40B4-BE49-F238E27FC236}">
                <a16:creationId xmlns:a16="http://schemas.microsoft.com/office/drawing/2014/main" id="{763F5BB1-F444-4BF8-8EA6-857081FEBEF3}"/>
              </a:ext>
            </a:extLst>
          </p:cNvPr>
          <p:cNvSpPr txBox="1"/>
          <p:nvPr/>
        </p:nvSpPr>
        <p:spPr>
          <a:xfrm>
            <a:off x="4686965" y="4093153"/>
            <a:ext cx="4615930" cy="2308324"/>
          </a:xfrm>
          <a:prstGeom prst="wedgeRectCallout">
            <a:avLst>
              <a:gd name="adj1" fmla="val 41238"/>
              <a:gd name="adj2" fmla="val -65932"/>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sv-SE" sz="1600" b="1" i="1" dirty="0"/>
              <a:t>Malaki</a:t>
            </a:r>
          </a:p>
          <a:p>
            <a:pPr marL="285750" lvl="0" indent="-285750">
              <a:buFont typeface="Arial" panose="020B0604020202020204" pitchFamily="34" charset="0"/>
              <a:buChar char="•"/>
            </a:pPr>
            <a:r>
              <a:rPr lang="sv-SE" sz="1600" dirty="0"/>
              <a:t>Författaren okänd</a:t>
            </a:r>
          </a:p>
          <a:p>
            <a:pPr marL="285750" lvl="0" indent="-285750">
              <a:buFont typeface="Arial" panose="020B0604020202020204" pitchFamily="34" charset="0"/>
              <a:buChar char="•"/>
            </a:pPr>
            <a:r>
              <a:rPr lang="sv-SE" sz="1600" dirty="0"/>
              <a:t>Septuaginta översätter inte personnamn, men däremot översätts Malaki med ”hans budbärare”.</a:t>
            </a:r>
          </a:p>
          <a:p>
            <a:pPr marL="285750" indent="-285750">
              <a:buFont typeface="Arial" panose="020B0604020202020204" pitchFamily="34" charset="0"/>
              <a:buChar char="•"/>
            </a:pPr>
            <a:r>
              <a:rPr lang="sv-SE" sz="1600" dirty="0"/>
              <a:t>Jämför:</a:t>
            </a:r>
            <a:br>
              <a:rPr lang="sv-SE" sz="1600" dirty="0"/>
            </a:br>
            <a:r>
              <a:rPr lang="sv-SE" sz="1600" dirty="0">
                <a:solidFill>
                  <a:srgbClr val="C00000"/>
                </a:solidFill>
                <a:effectLst/>
              </a:rPr>
              <a:t>Detta är </a:t>
            </a:r>
            <a:r>
              <a:rPr lang="sv-SE" sz="1600" i="1" u="sng" dirty="0">
                <a:solidFill>
                  <a:srgbClr val="C00000"/>
                </a:solidFill>
                <a:effectLst/>
              </a:rPr>
              <a:t>Jesu Kristi uppenbarelse</a:t>
            </a:r>
            <a:r>
              <a:rPr lang="sv-SE" sz="1600" dirty="0">
                <a:solidFill>
                  <a:srgbClr val="C00000"/>
                </a:solidFill>
                <a:effectLst/>
              </a:rPr>
              <a:t>... Gud… sände </a:t>
            </a:r>
            <a:r>
              <a:rPr lang="sv-SE" sz="1600" b="1" i="1" dirty="0">
                <a:solidFill>
                  <a:srgbClr val="C00000"/>
                </a:solidFill>
                <a:effectLst/>
              </a:rPr>
              <a:t>sin ängel [budbärare]</a:t>
            </a:r>
            <a:r>
              <a:rPr lang="sv-SE" sz="1600" dirty="0">
                <a:solidFill>
                  <a:srgbClr val="C00000"/>
                </a:solidFill>
                <a:effectLst/>
              </a:rPr>
              <a:t>. </a:t>
            </a:r>
            <a:r>
              <a:rPr lang="sv-SE" sz="1200" dirty="0">
                <a:effectLst/>
              </a:rPr>
              <a:t>(Upp 1:1)</a:t>
            </a:r>
            <a:br>
              <a:rPr lang="sv-SE" sz="1200" dirty="0"/>
            </a:br>
            <a:r>
              <a:rPr lang="sv-SE" sz="1600" dirty="0">
                <a:solidFill>
                  <a:srgbClr val="C00000"/>
                </a:solidFill>
                <a:effectLst/>
              </a:rPr>
              <a:t>Denna profetia är </a:t>
            </a:r>
            <a:r>
              <a:rPr lang="sv-SE" sz="1600" i="1" u="sng" cap="small" dirty="0">
                <a:solidFill>
                  <a:srgbClr val="C00000"/>
                </a:solidFill>
                <a:effectLst/>
              </a:rPr>
              <a:t>Herrens</a:t>
            </a:r>
            <a:r>
              <a:rPr lang="sv-SE" sz="1600" i="1" u="sng" dirty="0">
                <a:solidFill>
                  <a:srgbClr val="C00000"/>
                </a:solidFill>
                <a:effectLst/>
              </a:rPr>
              <a:t> ord</a:t>
            </a:r>
            <a:r>
              <a:rPr lang="sv-SE" sz="1600" dirty="0">
                <a:solidFill>
                  <a:srgbClr val="C00000"/>
                </a:solidFill>
                <a:effectLst/>
              </a:rPr>
              <a:t> till Israel genom </a:t>
            </a:r>
            <a:r>
              <a:rPr lang="sv-SE" sz="1600" b="1" i="1" dirty="0">
                <a:solidFill>
                  <a:srgbClr val="C00000"/>
                </a:solidFill>
                <a:effectLst/>
              </a:rPr>
              <a:t>Malaki [”min budbärare”]</a:t>
            </a:r>
            <a:r>
              <a:rPr lang="sv-SE" sz="1600" dirty="0">
                <a:solidFill>
                  <a:srgbClr val="C00000"/>
                </a:solidFill>
                <a:effectLst/>
              </a:rPr>
              <a:t>.</a:t>
            </a:r>
            <a:r>
              <a:rPr lang="sv-SE" sz="1600" dirty="0">
                <a:effectLst/>
              </a:rPr>
              <a:t> </a:t>
            </a:r>
            <a:r>
              <a:rPr lang="sv-SE" sz="1200" dirty="0">
                <a:effectLst/>
              </a:rPr>
              <a:t>(Mal 1:1)</a:t>
            </a:r>
          </a:p>
        </p:txBody>
      </p:sp>
      <p:sp>
        <p:nvSpPr>
          <p:cNvPr id="8" name="textruta 7">
            <a:extLst>
              <a:ext uri="{FF2B5EF4-FFF2-40B4-BE49-F238E27FC236}">
                <a16:creationId xmlns:a16="http://schemas.microsoft.com/office/drawing/2014/main" id="{E2DD6763-5C25-42A9-85EC-2C87737DD1C6}"/>
              </a:ext>
            </a:extLst>
          </p:cNvPr>
          <p:cNvSpPr txBox="1"/>
          <p:nvPr/>
        </p:nvSpPr>
        <p:spPr>
          <a:xfrm>
            <a:off x="5407087" y="1999530"/>
            <a:ext cx="3771409" cy="1323439"/>
          </a:xfrm>
          <a:prstGeom prst="wedgeRectCallout">
            <a:avLst>
              <a:gd name="adj1" fmla="val -44676"/>
              <a:gd name="adj2" fmla="val -86289"/>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sv-SE" sz="1600" dirty="0">
                <a:solidFill>
                  <a:srgbClr val="C00000"/>
                </a:solidFill>
              </a:rPr>
              <a:t>Se, </a:t>
            </a:r>
            <a:r>
              <a:rPr lang="sv-SE" sz="1600" i="1" u="sng" dirty="0">
                <a:solidFill>
                  <a:srgbClr val="C00000"/>
                </a:solidFill>
              </a:rPr>
              <a:t>jag [JHVH]</a:t>
            </a:r>
            <a:r>
              <a:rPr lang="sv-SE" sz="1600" dirty="0">
                <a:solidFill>
                  <a:srgbClr val="C00000"/>
                </a:solidFill>
              </a:rPr>
              <a:t> sänder </a:t>
            </a:r>
            <a:r>
              <a:rPr lang="sv-SE" sz="1600" b="1" i="1" dirty="0">
                <a:solidFill>
                  <a:srgbClr val="C00000"/>
                </a:solidFill>
              </a:rPr>
              <a:t>min ängel</a:t>
            </a:r>
            <a:r>
              <a:rPr lang="sv-SE" sz="1600" dirty="0">
                <a:solidFill>
                  <a:srgbClr val="C00000"/>
                </a:solidFill>
              </a:rPr>
              <a:t> [LXX] framför dig [Israel]… </a:t>
            </a:r>
            <a:r>
              <a:rPr lang="sv-SE" sz="1600" i="1" u="sng" dirty="0">
                <a:solidFill>
                  <a:srgbClr val="C00000"/>
                </a:solidFill>
              </a:rPr>
              <a:t>Mitt namn är i honom</a:t>
            </a:r>
            <a:r>
              <a:rPr lang="sv-SE" sz="1600" dirty="0">
                <a:solidFill>
                  <a:srgbClr val="C00000"/>
                </a:solidFill>
              </a:rPr>
              <a:t>. Om du uppmärksamt lyssnar till </a:t>
            </a:r>
            <a:r>
              <a:rPr lang="sv-SE" sz="1600" i="1" u="sng" dirty="0">
                <a:solidFill>
                  <a:srgbClr val="C00000"/>
                </a:solidFill>
              </a:rPr>
              <a:t>hans</a:t>
            </a:r>
            <a:r>
              <a:rPr lang="sv-SE" sz="1600" dirty="0">
                <a:solidFill>
                  <a:srgbClr val="C00000"/>
                </a:solidFill>
              </a:rPr>
              <a:t> röst och gör allt som </a:t>
            </a:r>
            <a:r>
              <a:rPr lang="sv-SE" sz="1600" i="1" u="sng" dirty="0">
                <a:solidFill>
                  <a:srgbClr val="C00000"/>
                </a:solidFill>
              </a:rPr>
              <a:t>jag</a:t>
            </a:r>
            <a:r>
              <a:rPr lang="sv-SE" sz="1600" dirty="0">
                <a:solidFill>
                  <a:srgbClr val="C00000"/>
                </a:solidFill>
              </a:rPr>
              <a:t> säger, ska jag bli en fiende till dina fiender. </a:t>
            </a:r>
            <a:r>
              <a:rPr lang="sv-SE" sz="1200" dirty="0">
                <a:solidFill>
                  <a:schemeClr val="tx1"/>
                </a:solidFill>
              </a:rPr>
              <a:t>(2 Mos 23:20-22)</a:t>
            </a:r>
            <a:endParaRPr lang="sv-SE" sz="1600" dirty="0">
              <a:solidFill>
                <a:schemeClr val="tx1"/>
              </a:solidFill>
              <a:effectLst/>
            </a:endParaRPr>
          </a:p>
        </p:txBody>
      </p:sp>
      <p:sp>
        <p:nvSpPr>
          <p:cNvPr id="9" name="textruta 8">
            <a:extLst>
              <a:ext uri="{FF2B5EF4-FFF2-40B4-BE49-F238E27FC236}">
                <a16:creationId xmlns:a16="http://schemas.microsoft.com/office/drawing/2014/main" id="{0D2693FE-ECD2-4837-BF71-163E25492BEF}"/>
              </a:ext>
            </a:extLst>
          </p:cNvPr>
          <p:cNvSpPr txBox="1"/>
          <p:nvPr/>
        </p:nvSpPr>
        <p:spPr>
          <a:xfrm>
            <a:off x="7292792" y="2836333"/>
            <a:ext cx="2579728" cy="830997"/>
          </a:xfrm>
          <a:prstGeom prst="wedgeRectCallout">
            <a:avLst>
              <a:gd name="adj1" fmla="val -33239"/>
              <a:gd name="adj2" fmla="val -89716"/>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sv-SE" sz="1600" dirty="0">
                <a:solidFill>
                  <a:srgbClr val="C00000"/>
                </a:solidFill>
              </a:rPr>
              <a:t>När </a:t>
            </a:r>
            <a:r>
              <a:rPr lang="sv-SE" sz="1600" b="1" i="1" dirty="0">
                <a:solidFill>
                  <a:srgbClr val="C00000"/>
                </a:solidFill>
              </a:rPr>
              <a:t>Gud</a:t>
            </a:r>
            <a:r>
              <a:rPr lang="sv-SE" sz="1600" dirty="0">
                <a:solidFill>
                  <a:srgbClr val="C00000"/>
                </a:solidFill>
              </a:rPr>
              <a:t> hade talat färdigt med Abraham </a:t>
            </a:r>
            <a:r>
              <a:rPr lang="sv-SE" sz="1600" i="1" u="sng" dirty="0">
                <a:solidFill>
                  <a:srgbClr val="C00000"/>
                </a:solidFill>
              </a:rPr>
              <a:t>steg han upp</a:t>
            </a:r>
            <a:r>
              <a:rPr lang="sv-SE" sz="1600" dirty="0">
                <a:solidFill>
                  <a:srgbClr val="C00000"/>
                </a:solidFill>
              </a:rPr>
              <a:t> från honom…</a:t>
            </a:r>
            <a:r>
              <a:rPr lang="sv-SE" sz="1600" dirty="0">
                <a:solidFill>
                  <a:schemeClr val="tx1"/>
                </a:solidFill>
              </a:rPr>
              <a:t> </a:t>
            </a:r>
            <a:r>
              <a:rPr lang="sv-SE" sz="1200" dirty="0">
                <a:solidFill>
                  <a:schemeClr val="tx1"/>
                </a:solidFill>
              </a:rPr>
              <a:t>(1 Mos 17:22)</a:t>
            </a:r>
            <a:endParaRPr lang="LID4096" sz="1600" dirty="0"/>
          </a:p>
        </p:txBody>
      </p:sp>
      <p:sp>
        <p:nvSpPr>
          <p:cNvPr id="12" name="textruta 11">
            <a:extLst>
              <a:ext uri="{FF2B5EF4-FFF2-40B4-BE49-F238E27FC236}">
                <a16:creationId xmlns:a16="http://schemas.microsoft.com/office/drawing/2014/main" id="{619CD6ED-7776-4A2E-B06A-115278CF64E4}"/>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1931899563"/>
      </p:ext>
    </p:extLst>
  </p:cSld>
  <p:clrMapOvr>
    <a:masterClrMapping/>
  </p:clrMapOvr>
  <mc:AlternateContent xmlns:mc="http://schemas.openxmlformats.org/markup-compatibility/2006" xmlns:p14="http://schemas.microsoft.com/office/powerpoint/2010/main">
    <mc:Choice Requires="p14">
      <p:transition p14:dur="0" advTm="1075591"/>
    </mc:Choice>
    <mc:Fallback xmlns="">
      <p:transition advTm="1075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500"/>
                                        <p:tgtEl>
                                          <p:spTgt spid="4">
                                            <p:txEl>
                                              <p:pRg st="6" end="6"/>
                                            </p:txEl>
                                          </p:spTgt>
                                        </p:tgtEl>
                                      </p:cBhvr>
                                    </p:animEffect>
                                  </p:childTnLst>
                                </p:cTn>
                              </p:par>
                              <p:par>
                                <p:cTn id="51" presetID="10" presetClass="exit" presetSubtype="0" fill="hold" grpId="1" nodeType="with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500"/>
                                        <p:tgtEl>
                                          <p:spTgt spid="4">
                                            <p:txEl>
                                              <p:pRg st="7" end="7"/>
                                            </p:txEl>
                                          </p:spTgt>
                                        </p:tgtEl>
                                      </p:cBhvr>
                                    </p:animEffect>
                                  </p:childTnLst>
                                </p:cTn>
                              </p:par>
                              <p:par>
                                <p:cTn id="64" presetID="10" presetClass="exit" presetSubtype="0" fill="hold" grpId="1" nodeType="with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fade">
                                      <p:cBhvr>
                                        <p:cTn id="71" dur="500"/>
                                        <p:tgtEl>
                                          <p:spTgt spid="4">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txEl>
                                              <p:pRg st="9" end="9"/>
                                            </p:txEl>
                                          </p:spTgt>
                                        </p:tgtEl>
                                        <p:attrNameLst>
                                          <p:attrName>style.visibility</p:attrName>
                                        </p:attrNameLst>
                                      </p:cBhvr>
                                      <p:to>
                                        <p:strVal val="visible"/>
                                      </p:to>
                                    </p:set>
                                    <p:animEffect transition="in" filter="fade">
                                      <p:cBhvr>
                                        <p:cTn id="76" dur="500"/>
                                        <p:tgtEl>
                                          <p:spTgt spid="4">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
                                            <p:txEl>
                                              <p:pRg st="10" end="10"/>
                                            </p:txEl>
                                          </p:spTgt>
                                        </p:tgtEl>
                                        <p:attrNameLst>
                                          <p:attrName>style.visibility</p:attrName>
                                        </p:attrNameLst>
                                      </p:cBhvr>
                                      <p:to>
                                        <p:strVal val="visible"/>
                                      </p:to>
                                    </p:set>
                                    <p:animEffect transition="in" filter="fade">
                                      <p:cBhvr>
                                        <p:cTn id="81" dur="500"/>
                                        <p:tgtEl>
                                          <p:spTgt spid="4">
                                            <p:txEl>
                                              <p:pRg st="10" end="1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
                                            <p:txEl>
                                              <p:pRg st="11" end="11"/>
                                            </p:txEl>
                                          </p:spTgt>
                                        </p:tgtEl>
                                        <p:attrNameLst>
                                          <p:attrName>style.visibility</p:attrName>
                                        </p:attrNameLst>
                                      </p:cBhvr>
                                      <p:to>
                                        <p:strVal val="visible"/>
                                      </p:to>
                                    </p:set>
                                    <p:animEffect transition="in" filter="fade">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
                                            <p:txEl>
                                              <p:pRg st="12" end="12"/>
                                            </p:txEl>
                                          </p:spTgt>
                                        </p:tgtEl>
                                        <p:attrNameLst>
                                          <p:attrName>style.visibility</p:attrName>
                                        </p:attrNameLst>
                                      </p:cBhvr>
                                      <p:to>
                                        <p:strVal val="visible"/>
                                      </p:to>
                                    </p:set>
                                    <p:animEffect transition="in" filter="fade">
                                      <p:cBhvr>
                                        <p:cTn id="96" dur="500"/>
                                        <p:tgtEl>
                                          <p:spTgt spid="4">
                                            <p:txEl>
                                              <p:pRg st="12" end="12"/>
                                            </p:txEl>
                                          </p:spTgt>
                                        </p:tgtEl>
                                      </p:cBhvr>
                                    </p:animEffect>
                                  </p:childTnLst>
                                </p:cTn>
                              </p:par>
                              <p:par>
                                <p:cTn id="97" presetID="10" presetClass="exit" presetSubtype="0" fill="hold" grpId="1" nodeType="withEffect">
                                  <p:stCondLst>
                                    <p:cond delay="0"/>
                                  </p:stCondLst>
                                  <p:childTnLst>
                                    <p:animEffect transition="out" filter="fade">
                                      <p:cBhvr>
                                        <p:cTn id="98" dur="500"/>
                                        <p:tgtEl>
                                          <p:spTgt spid="15"/>
                                        </p:tgtEl>
                                      </p:cBhvr>
                                    </p:animEffect>
                                    <p:set>
                                      <p:cBhvr>
                                        <p:cTn id="99" dur="1" fill="hold">
                                          <p:stCondLst>
                                            <p:cond delay="499"/>
                                          </p:stCondLst>
                                        </p:cTn>
                                        <p:tgtEl>
                                          <p:spTgt spid="1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
                                            <p:txEl>
                                              <p:pRg st="13" end="13"/>
                                            </p:txEl>
                                          </p:spTgt>
                                        </p:tgtEl>
                                        <p:attrNameLst>
                                          <p:attrName>style.visibility</p:attrName>
                                        </p:attrNameLst>
                                      </p:cBhvr>
                                      <p:to>
                                        <p:strVal val="visible"/>
                                      </p:to>
                                    </p:set>
                                    <p:animEffect transition="in" filter="fade">
                                      <p:cBhvr>
                                        <p:cTn id="104" dur="500"/>
                                        <p:tgtEl>
                                          <p:spTgt spid="4">
                                            <p:txEl>
                                              <p:pRg st="13" end="1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
                                            <p:txEl>
                                              <p:pRg st="14" end="14"/>
                                            </p:txEl>
                                          </p:spTgt>
                                        </p:tgtEl>
                                        <p:attrNameLst>
                                          <p:attrName>style.visibility</p:attrName>
                                        </p:attrNameLst>
                                      </p:cBhvr>
                                      <p:to>
                                        <p:strVal val="visible"/>
                                      </p:to>
                                    </p:set>
                                    <p:animEffect transition="in" filter="fade">
                                      <p:cBhvr>
                                        <p:cTn id="109" dur="500"/>
                                        <p:tgtEl>
                                          <p:spTgt spid="4">
                                            <p:txEl>
                                              <p:pRg st="14" end="14"/>
                                            </p:txEl>
                                          </p:spTgt>
                                        </p:tgtEl>
                                      </p:cBhvr>
                                    </p:animEffect>
                                  </p:childTnLst>
                                </p:cTn>
                              </p:par>
                              <p:par>
                                <p:cTn id="110" presetID="42" presetClass="path" presetSubtype="0" accel="50000" decel="50000" fill="hold" nodeType="withEffect">
                                  <p:stCondLst>
                                    <p:cond delay="0"/>
                                  </p:stCondLst>
                                  <p:childTnLst>
                                    <p:animMotion origin="layout" path="M -2.08333E-7 -2.59259E-6 L 0.06615 0.13472 " pathEditMode="relative" rAng="0" ptsTypes="AA">
                                      <p:cBhvr>
                                        <p:cTn id="111" dur="2000" fill="hold"/>
                                        <p:tgtEl>
                                          <p:spTgt spid="13"/>
                                        </p:tgtEl>
                                        <p:attrNameLst>
                                          <p:attrName>ppt_x</p:attrName>
                                          <p:attrName>ppt_y</p:attrName>
                                        </p:attrNameLst>
                                      </p:cBhvr>
                                      <p:rCtr x="3307" y="6736"/>
                                    </p:animMotion>
                                  </p:childTnLst>
                                </p:cTn>
                              </p:par>
                              <p:par>
                                <p:cTn id="112" presetID="6" presetClass="emph" presetSubtype="0" fill="hold" nodeType="withEffect">
                                  <p:stCondLst>
                                    <p:cond delay="0"/>
                                  </p:stCondLst>
                                  <p:childTnLst>
                                    <p:animScale>
                                      <p:cBhvr>
                                        <p:cTn id="113" dur="2000" fill="hold"/>
                                        <p:tgtEl>
                                          <p:spTgt spid="13"/>
                                        </p:tgtEl>
                                      </p:cBhvr>
                                      <p:by x="50000" y="50000"/>
                                    </p:animScale>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
                                            <p:txEl>
                                              <p:pRg st="15" end="15"/>
                                            </p:txEl>
                                          </p:spTgt>
                                        </p:tgtEl>
                                        <p:attrNameLst>
                                          <p:attrName>style.visibility</p:attrName>
                                        </p:attrNameLst>
                                      </p:cBhvr>
                                      <p:to>
                                        <p:strVal val="visible"/>
                                      </p:to>
                                    </p:set>
                                    <p:animEffect transition="in" filter="fade">
                                      <p:cBhvr>
                                        <p:cTn id="118" dur="500"/>
                                        <p:tgtEl>
                                          <p:spTgt spid="4">
                                            <p:txEl>
                                              <p:pRg st="15" end="15"/>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
                                            <p:txEl>
                                              <p:pRg st="16" end="16"/>
                                            </p:txEl>
                                          </p:spTgt>
                                        </p:tgtEl>
                                        <p:attrNameLst>
                                          <p:attrName>style.visibility</p:attrName>
                                        </p:attrNameLst>
                                      </p:cBhvr>
                                      <p:to>
                                        <p:strVal val="visible"/>
                                      </p:to>
                                    </p:set>
                                    <p:animEffect transition="in" filter="fade">
                                      <p:cBhvr>
                                        <p:cTn id="123" dur="500"/>
                                        <p:tgtEl>
                                          <p:spTgt spid="4">
                                            <p:txEl>
                                              <p:pRg st="16" end="16"/>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
                                            <p:txEl>
                                              <p:pRg st="17" end="17"/>
                                            </p:txEl>
                                          </p:spTgt>
                                        </p:tgtEl>
                                        <p:attrNameLst>
                                          <p:attrName>style.visibility</p:attrName>
                                        </p:attrNameLst>
                                      </p:cBhvr>
                                      <p:to>
                                        <p:strVal val="visible"/>
                                      </p:to>
                                    </p:set>
                                    <p:animEffect transition="in" filter="fade">
                                      <p:cBhvr>
                                        <p:cTn id="128" dur="500"/>
                                        <p:tgtEl>
                                          <p:spTgt spid="4">
                                            <p:txEl>
                                              <p:pRg st="17" end="17"/>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
                                            <p:txEl>
                                              <p:pRg st="18" end="18"/>
                                            </p:txEl>
                                          </p:spTgt>
                                        </p:tgtEl>
                                        <p:attrNameLst>
                                          <p:attrName>style.visibility</p:attrName>
                                        </p:attrNameLst>
                                      </p:cBhvr>
                                      <p:to>
                                        <p:strVal val="visible"/>
                                      </p:to>
                                    </p:set>
                                    <p:animEffect transition="in" filter="fade">
                                      <p:cBhvr>
                                        <p:cTn id="133" dur="500"/>
                                        <p:tgtEl>
                                          <p:spTgt spid="4">
                                            <p:txEl>
                                              <p:pRg st="18" end="18"/>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
                                            <p:txEl>
                                              <p:pRg st="19" end="19"/>
                                            </p:txEl>
                                          </p:spTgt>
                                        </p:tgtEl>
                                        <p:attrNameLst>
                                          <p:attrName>style.visibility</p:attrName>
                                        </p:attrNameLst>
                                      </p:cBhvr>
                                      <p:to>
                                        <p:strVal val="visible"/>
                                      </p:to>
                                    </p:set>
                                    <p:animEffect transition="in" filter="fade">
                                      <p:cBhvr>
                                        <p:cTn id="138" dur="500"/>
                                        <p:tgtEl>
                                          <p:spTgt spid="4">
                                            <p:txEl>
                                              <p:pRg st="19" end="19"/>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
                                            <p:txEl>
                                              <p:pRg st="20" end="20"/>
                                            </p:txEl>
                                          </p:spTgt>
                                        </p:tgtEl>
                                        <p:attrNameLst>
                                          <p:attrName>style.visibility</p:attrName>
                                        </p:attrNameLst>
                                      </p:cBhvr>
                                      <p:to>
                                        <p:strVal val="visible"/>
                                      </p:to>
                                    </p:set>
                                    <p:animEffect transition="in" filter="fade">
                                      <p:cBhvr>
                                        <p:cTn id="143" dur="500"/>
                                        <p:tgtEl>
                                          <p:spTgt spid="4">
                                            <p:txEl>
                                              <p:pRg st="20" end="20"/>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
                                            <p:txEl>
                                              <p:pRg st="21" end="21"/>
                                            </p:txEl>
                                          </p:spTgt>
                                        </p:tgtEl>
                                        <p:attrNameLst>
                                          <p:attrName>style.visibility</p:attrName>
                                        </p:attrNameLst>
                                      </p:cBhvr>
                                      <p:to>
                                        <p:strVal val="visible"/>
                                      </p:to>
                                    </p:set>
                                    <p:animEffect transition="in" filter="fade">
                                      <p:cBhvr>
                                        <p:cTn id="148" dur="500"/>
                                        <p:tgtEl>
                                          <p:spTgt spid="4">
                                            <p:txEl>
                                              <p:pRg st="21" end="21"/>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
                                            <p:txEl>
                                              <p:pRg st="22" end="22"/>
                                            </p:txEl>
                                          </p:spTgt>
                                        </p:tgtEl>
                                        <p:attrNameLst>
                                          <p:attrName>style.visibility</p:attrName>
                                        </p:attrNameLst>
                                      </p:cBhvr>
                                      <p:to>
                                        <p:strVal val="visible"/>
                                      </p:to>
                                    </p:set>
                                    <p:animEffect transition="in" filter="fade">
                                      <p:cBhvr>
                                        <p:cTn id="153" dur="500"/>
                                        <p:tgtEl>
                                          <p:spTgt spid="4">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11" grpId="0" animBg="1"/>
      <p:bldP spid="11" grpId="1" animBg="1"/>
      <p:bldP spid="15" grpId="0" animBg="1"/>
      <p:bldP spid="15" grpId="1" animBg="1"/>
      <p:bldP spid="8" grpId="0" animBg="1"/>
      <p:bldP spid="8"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D629BC-22AA-4DDA-9170-56C84CCFA511}"/>
              </a:ext>
            </a:extLst>
          </p:cNvPr>
          <p:cNvSpPr>
            <a:spLocks noGrp="1"/>
          </p:cNvSpPr>
          <p:nvPr>
            <p:ph type="title"/>
          </p:nvPr>
        </p:nvSpPr>
        <p:spPr/>
        <p:txBody>
          <a:bodyPr/>
          <a:lstStyle/>
          <a:p>
            <a:r>
              <a:rPr lang="sv-SE" dirty="0"/>
              <a:t>Svårigheterna att förstå är designade</a:t>
            </a:r>
          </a:p>
        </p:txBody>
      </p:sp>
      <p:sp>
        <p:nvSpPr>
          <p:cNvPr id="4" name="textruta 3">
            <a:extLst>
              <a:ext uri="{FF2B5EF4-FFF2-40B4-BE49-F238E27FC236}">
                <a16:creationId xmlns:a16="http://schemas.microsoft.com/office/drawing/2014/main" id="{F53C1D24-EA7C-4F88-AD8B-0137E13D1A37}"/>
              </a:ext>
            </a:extLst>
          </p:cNvPr>
          <p:cNvSpPr txBox="1"/>
          <p:nvPr/>
        </p:nvSpPr>
        <p:spPr>
          <a:xfrm>
            <a:off x="-2" y="801227"/>
            <a:ext cx="12192000" cy="5940088"/>
          </a:xfrm>
          <a:prstGeom prst="rect">
            <a:avLst/>
          </a:prstGeom>
          <a:noFill/>
        </p:spPr>
        <p:txBody>
          <a:bodyPr wrap="square" lIns="144000" rIns="0" rtlCol="0">
            <a:spAutoFit/>
          </a:bodyPr>
          <a:lstStyle/>
          <a:p>
            <a:pPr>
              <a:lnSpc>
                <a:spcPts val="2000"/>
              </a:lnSpc>
            </a:pPr>
            <a:r>
              <a:rPr lang="sv-SE" dirty="0"/>
              <a:t>Den mångtydiga användningen av metaforen ande/andedräkt är medveten:</a:t>
            </a:r>
          </a:p>
          <a:p>
            <a:pPr marL="285750" indent="-200025">
              <a:lnSpc>
                <a:spcPts val="2000"/>
              </a:lnSpc>
              <a:spcBef>
                <a:spcPts val="600"/>
              </a:spcBef>
              <a:buFont typeface="Arial" panose="020B0604020202020204" pitchFamily="34" charset="0"/>
              <a:buChar char="•"/>
            </a:pPr>
            <a:r>
              <a:rPr lang="sv-SE" dirty="0"/>
              <a:t>Det är </a:t>
            </a:r>
            <a:r>
              <a:rPr lang="sv-SE" i="1" u="sng" dirty="0"/>
              <a:t>samma</a:t>
            </a:r>
            <a:r>
              <a:rPr lang="sv-SE" dirty="0"/>
              <a:t> </a:t>
            </a:r>
            <a:r>
              <a:rPr lang="sv-SE" b="1" i="1" dirty="0"/>
              <a:t>tro</a:t>
            </a:r>
            <a:r>
              <a:rPr lang="sv-SE" dirty="0"/>
              <a:t> i GT och NT (men manifesterad i </a:t>
            </a:r>
            <a:r>
              <a:rPr lang="sv-SE" i="1" u="sng" dirty="0"/>
              <a:t>olika</a:t>
            </a:r>
            <a:r>
              <a:rPr lang="sv-SE" dirty="0"/>
              <a:t> förbund): </a:t>
            </a:r>
            <a:r>
              <a:rPr lang="sv-SE" dirty="0">
                <a:solidFill>
                  <a:srgbClr val="C00000"/>
                </a:solidFill>
              </a:rPr>
              <a:t>Fast alla </a:t>
            </a:r>
            <a:r>
              <a:rPr lang="sv-SE" i="1" u="sng" dirty="0">
                <a:solidFill>
                  <a:srgbClr val="C00000"/>
                </a:solidFill>
              </a:rPr>
              <a:t>dessa </a:t>
            </a:r>
            <a:r>
              <a:rPr lang="sv-SE" i="1" u="sng" dirty="0"/>
              <a:t>[GT:s troende]</a:t>
            </a:r>
            <a:r>
              <a:rPr lang="sv-SE" dirty="0">
                <a:solidFill>
                  <a:srgbClr val="C00000"/>
                </a:solidFill>
              </a:rPr>
              <a:t> </a:t>
            </a:r>
            <a:br>
              <a:rPr lang="sv-SE" dirty="0">
                <a:solidFill>
                  <a:srgbClr val="C00000"/>
                </a:solidFill>
              </a:rPr>
            </a:br>
            <a:r>
              <a:rPr lang="sv-SE" dirty="0">
                <a:solidFill>
                  <a:srgbClr val="C00000"/>
                </a:solidFill>
              </a:rPr>
              <a:t>hade fått vittnesbörd för sin </a:t>
            </a:r>
            <a:r>
              <a:rPr lang="sv-SE" b="1" i="1" dirty="0">
                <a:solidFill>
                  <a:srgbClr val="C00000"/>
                </a:solidFill>
              </a:rPr>
              <a:t>tro</a:t>
            </a:r>
            <a:r>
              <a:rPr lang="sv-SE" dirty="0">
                <a:solidFill>
                  <a:srgbClr val="C00000"/>
                </a:solidFill>
              </a:rPr>
              <a:t>, fick de inte det som var utlovat… först tillsammans med </a:t>
            </a:r>
            <a:r>
              <a:rPr lang="sv-SE" i="1" u="sng" dirty="0">
                <a:solidFill>
                  <a:srgbClr val="C00000"/>
                </a:solidFill>
              </a:rPr>
              <a:t>oss </a:t>
            </a:r>
            <a:r>
              <a:rPr lang="sv-SE" i="1" u="sng" dirty="0"/>
              <a:t>[NT:s troende]</a:t>
            </a:r>
            <a:r>
              <a:rPr lang="sv-SE" dirty="0">
                <a:solidFill>
                  <a:srgbClr val="C00000"/>
                </a:solidFill>
              </a:rPr>
              <a:t> </a:t>
            </a:r>
            <a:br>
              <a:rPr lang="sv-SE" dirty="0">
                <a:solidFill>
                  <a:srgbClr val="C00000"/>
                </a:solidFill>
              </a:rPr>
            </a:br>
            <a:r>
              <a:rPr lang="sv-SE" dirty="0">
                <a:solidFill>
                  <a:srgbClr val="C00000"/>
                </a:solidFill>
              </a:rPr>
              <a:t>ska de nå fram till målet. </a:t>
            </a:r>
            <a:r>
              <a:rPr lang="sv-SE" sz="1400" dirty="0"/>
              <a:t>(Hebr 11:39-40)</a:t>
            </a:r>
          </a:p>
          <a:p>
            <a:pPr marL="285750" indent="-200025">
              <a:lnSpc>
                <a:spcPts val="2000"/>
              </a:lnSpc>
              <a:spcBef>
                <a:spcPts val="600"/>
              </a:spcBef>
              <a:buFont typeface="Arial" panose="020B0604020202020204" pitchFamily="34" charset="0"/>
              <a:buChar char="•"/>
            </a:pPr>
            <a:r>
              <a:rPr lang="sv-SE" dirty="0"/>
              <a:t>Denna </a:t>
            </a:r>
            <a:r>
              <a:rPr lang="sv-SE" i="1" u="sng" dirty="0"/>
              <a:t>enda</a:t>
            </a:r>
            <a:r>
              <a:rPr lang="sv-SE" dirty="0"/>
              <a:t> tro har </a:t>
            </a:r>
            <a:r>
              <a:rPr lang="sv-SE" i="1" u="sng" dirty="0"/>
              <a:t>samma</a:t>
            </a:r>
            <a:r>
              <a:rPr lang="sv-SE" dirty="0"/>
              <a:t> fokus: </a:t>
            </a:r>
            <a:r>
              <a:rPr lang="sv-SE" dirty="0">
                <a:solidFill>
                  <a:srgbClr val="C00000"/>
                </a:solidFill>
              </a:rPr>
              <a:t>Låt oss ha blicken fäst på </a:t>
            </a:r>
            <a:r>
              <a:rPr lang="sv-SE" b="1" i="1" dirty="0">
                <a:solidFill>
                  <a:srgbClr val="C00000"/>
                </a:solidFill>
              </a:rPr>
              <a:t>Jesus</a:t>
            </a:r>
            <a:r>
              <a:rPr lang="sv-SE" dirty="0">
                <a:solidFill>
                  <a:srgbClr val="C00000"/>
                </a:solidFill>
              </a:rPr>
              <a:t>, </a:t>
            </a:r>
            <a:r>
              <a:rPr lang="sv-SE" b="1" i="1" dirty="0">
                <a:solidFill>
                  <a:srgbClr val="C00000"/>
                </a:solidFill>
              </a:rPr>
              <a:t>trons</a:t>
            </a:r>
            <a:r>
              <a:rPr lang="sv-SE" dirty="0">
                <a:solidFill>
                  <a:srgbClr val="C00000"/>
                </a:solidFill>
              </a:rPr>
              <a:t> </a:t>
            </a:r>
            <a:r>
              <a:rPr lang="sv-SE" i="1" u="sng" dirty="0">
                <a:solidFill>
                  <a:srgbClr val="C00000"/>
                </a:solidFill>
              </a:rPr>
              <a:t>upphovsman</a:t>
            </a:r>
            <a:r>
              <a:rPr lang="sv-SE" dirty="0">
                <a:solidFill>
                  <a:srgbClr val="C00000"/>
                </a:solidFill>
              </a:rPr>
              <a:t> och </a:t>
            </a:r>
            <a:r>
              <a:rPr lang="sv-SE" i="1" u="sng" dirty="0">
                <a:solidFill>
                  <a:srgbClr val="C00000"/>
                </a:solidFill>
              </a:rPr>
              <a:t>fullkomnare</a:t>
            </a:r>
            <a:r>
              <a:rPr lang="sv-SE" dirty="0">
                <a:solidFill>
                  <a:srgbClr val="C00000"/>
                </a:solidFill>
              </a:rPr>
              <a:t>.</a:t>
            </a:r>
            <a:r>
              <a:rPr lang="sv-SE" dirty="0"/>
              <a:t> </a:t>
            </a:r>
            <a:r>
              <a:rPr lang="sv-SE" sz="1400" dirty="0"/>
              <a:t>(Hebr 12:2)</a:t>
            </a:r>
            <a:endParaRPr lang="sv-SE" dirty="0"/>
          </a:p>
          <a:p>
            <a:pPr marL="285750" indent="-200025">
              <a:lnSpc>
                <a:spcPts val="2000"/>
              </a:lnSpc>
              <a:spcBef>
                <a:spcPts val="600"/>
              </a:spcBef>
              <a:buFont typeface="Arial" panose="020B0604020202020204" pitchFamily="34" charset="0"/>
              <a:buChar char="•"/>
            </a:pPr>
            <a:r>
              <a:rPr lang="sv-SE" dirty="0"/>
              <a:t>Tron har dock varit dold under GT: </a:t>
            </a:r>
            <a:r>
              <a:rPr lang="sv-SE" dirty="0">
                <a:solidFill>
                  <a:srgbClr val="C00000"/>
                </a:solidFill>
              </a:rPr>
              <a:t>Ingen vet vem </a:t>
            </a:r>
            <a:r>
              <a:rPr lang="sv-SE" b="1" i="1" dirty="0">
                <a:solidFill>
                  <a:srgbClr val="C00000"/>
                </a:solidFill>
              </a:rPr>
              <a:t>Sonen</a:t>
            </a:r>
            <a:r>
              <a:rPr lang="sv-SE" dirty="0">
                <a:solidFill>
                  <a:srgbClr val="C00000"/>
                </a:solidFill>
              </a:rPr>
              <a:t> är utom Fadern… Många profeter och kungar ville se vad </a:t>
            </a:r>
            <a:br>
              <a:rPr lang="sv-SE" dirty="0">
                <a:solidFill>
                  <a:srgbClr val="C00000"/>
                </a:solidFill>
              </a:rPr>
            </a:br>
            <a:r>
              <a:rPr lang="sv-SE" i="1" u="sng" dirty="0">
                <a:solidFill>
                  <a:srgbClr val="C00000"/>
                </a:solidFill>
              </a:rPr>
              <a:t>ni [lärjungarna]</a:t>
            </a:r>
            <a:r>
              <a:rPr lang="sv-SE" dirty="0">
                <a:solidFill>
                  <a:srgbClr val="C00000"/>
                </a:solidFill>
              </a:rPr>
              <a:t> ser men </a:t>
            </a:r>
            <a:r>
              <a:rPr lang="sv-SE" i="1" u="sng" dirty="0">
                <a:solidFill>
                  <a:srgbClr val="C00000"/>
                </a:solidFill>
              </a:rPr>
              <a:t>fick inte se det</a:t>
            </a:r>
            <a:r>
              <a:rPr lang="sv-SE" dirty="0">
                <a:solidFill>
                  <a:srgbClr val="C00000"/>
                </a:solidFill>
              </a:rPr>
              <a:t>, och höra vad ni hör men </a:t>
            </a:r>
            <a:r>
              <a:rPr lang="sv-SE" i="1" u="sng" dirty="0">
                <a:solidFill>
                  <a:srgbClr val="C00000"/>
                </a:solidFill>
              </a:rPr>
              <a:t>fick inte höra det</a:t>
            </a:r>
            <a:r>
              <a:rPr lang="sv-SE" dirty="0">
                <a:solidFill>
                  <a:srgbClr val="C00000"/>
                </a:solidFill>
              </a:rPr>
              <a:t>.</a:t>
            </a:r>
            <a:r>
              <a:rPr lang="sv-SE" dirty="0"/>
              <a:t> </a:t>
            </a:r>
            <a:r>
              <a:rPr lang="sv-SE" sz="1400" dirty="0"/>
              <a:t>(Luk 10:22-23)</a:t>
            </a:r>
            <a:endParaRPr lang="sv-SE" dirty="0"/>
          </a:p>
          <a:p>
            <a:pPr marL="285750" indent="-200025">
              <a:lnSpc>
                <a:spcPts val="2000"/>
              </a:lnSpc>
              <a:spcBef>
                <a:spcPts val="600"/>
              </a:spcBef>
              <a:buFont typeface="Arial" panose="020B0604020202020204" pitchFamily="34" charset="0"/>
              <a:buChar char="•"/>
            </a:pPr>
            <a:r>
              <a:rPr lang="sv-SE" dirty="0"/>
              <a:t>Därför </a:t>
            </a:r>
            <a:r>
              <a:rPr lang="sv-SE" dirty="0">
                <a:solidFill>
                  <a:srgbClr val="C00000"/>
                </a:solidFill>
                <a:effectLst/>
              </a:rPr>
              <a:t>kämpar [</a:t>
            </a:r>
            <a:r>
              <a:rPr lang="sv-SE" dirty="0">
                <a:solidFill>
                  <a:srgbClr val="C00000"/>
                </a:solidFill>
              </a:rPr>
              <a:t>Paulus]</a:t>
            </a:r>
            <a:r>
              <a:rPr lang="sv-SE" dirty="0">
                <a:solidFill>
                  <a:srgbClr val="C00000"/>
                </a:solidFill>
                <a:effectLst/>
              </a:rPr>
              <a:t> för att de ska… nå fram till hela den… förståelse som ger rätt insikt i Guds </a:t>
            </a:r>
            <a:r>
              <a:rPr lang="sv-SE" i="1" u="sng" dirty="0">
                <a:solidFill>
                  <a:srgbClr val="C00000"/>
                </a:solidFill>
                <a:effectLst/>
              </a:rPr>
              <a:t>hemlighet</a:t>
            </a:r>
            <a:r>
              <a:rPr lang="sv-SE" dirty="0">
                <a:solidFill>
                  <a:srgbClr val="C00000"/>
                </a:solidFill>
                <a:effectLst/>
              </a:rPr>
              <a:t> </a:t>
            </a:r>
            <a:r>
              <a:rPr lang="sv-SE" b="1" i="1" dirty="0">
                <a:solidFill>
                  <a:srgbClr val="C00000"/>
                </a:solidFill>
                <a:effectLst/>
              </a:rPr>
              <a:t>Kristus</a:t>
            </a:r>
            <a:r>
              <a:rPr lang="sv-SE" dirty="0">
                <a:solidFill>
                  <a:srgbClr val="C00000"/>
                </a:solidFill>
              </a:rPr>
              <a:t>. </a:t>
            </a:r>
            <a:r>
              <a:rPr lang="sv-SE" sz="1400" dirty="0"/>
              <a:t>(Kol 2:2)</a:t>
            </a:r>
            <a:endParaRPr lang="sv-SE" dirty="0"/>
          </a:p>
          <a:p>
            <a:pPr marL="285750" indent="-200025">
              <a:lnSpc>
                <a:spcPts val="2000"/>
              </a:lnSpc>
              <a:spcBef>
                <a:spcPts val="600"/>
              </a:spcBef>
              <a:buFont typeface="Arial" panose="020B0604020202020204" pitchFamily="34" charset="0"/>
              <a:buChar char="•"/>
            </a:pPr>
            <a:r>
              <a:rPr lang="sv-SE" dirty="0"/>
              <a:t>Varför fördolt? </a:t>
            </a:r>
            <a:r>
              <a:rPr lang="sv-SE" dirty="0">
                <a:solidFill>
                  <a:srgbClr val="C00000"/>
                </a:solidFill>
              </a:rPr>
              <a:t>Hade [världens härskare] känt [Guds hemliga vishet], </a:t>
            </a:r>
            <a:r>
              <a:rPr lang="sv-SE" i="1" u="sng" dirty="0">
                <a:solidFill>
                  <a:srgbClr val="C00000"/>
                </a:solidFill>
              </a:rPr>
              <a:t>skulle de inte ha korsfäst</a:t>
            </a:r>
            <a:r>
              <a:rPr lang="sv-SE" dirty="0">
                <a:solidFill>
                  <a:srgbClr val="C00000"/>
                </a:solidFill>
              </a:rPr>
              <a:t> </a:t>
            </a:r>
            <a:r>
              <a:rPr lang="sv-SE" b="1" i="1" dirty="0">
                <a:solidFill>
                  <a:srgbClr val="C00000"/>
                </a:solidFill>
              </a:rPr>
              <a:t>härlighetens Herre</a:t>
            </a:r>
            <a:r>
              <a:rPr lang="sv-SE" dirty="0">
                <a:solidFill>
                  <a:srgbClr val="C00000"/>
                </a:solidFill>
              </a:rPr>
              <a:t>. </a:t>
            </a:r>
            <a:r>
              <a:rPr lang="sv-SE" sz="1400" dirty="0"/>
              <a:t>(1 Kor 2:7-8)</a:t>
            </a:r>
            <a:endParaRPr lang="sv-SE" dirty="0"/>
          </a:p>
          <a:p>
            <a:pPr>
              <a:lnSpc>
                <a:spcPts val="2000"/>
              </a:lnSpc>
              <a:spcBef>
                <a:spcPts val="1200"/>
              </a:spcBef>
            </a:pPr>
            <a:r>
              <a:rPr lang="sv-SE" dirty="0"/>
              <a:t>Namnet på Herrens budbärare var också dolt i GT men avslöjas i NT:</a:t>
            </a:r>
          </a:p>
          <a:p>
            <a:pPr marL="285750" indent="-200025">
              <a:lnSpc>
                <a:spcPts val="2000"/>
              </a:lnSpc>
              <a:spcBef>
                <a:spcPts val="600"/>
              </a:spcBef>
              <a:buFont typeface="Arial" panose="020B0604020202020204" pitchFamily="34" charset="0"/>
              <a:buChar char="•"/>
            </a:pPr>
            <a:r>
              <a:rPr lang="sv-SE" dirty="0"/>
              <a:t>När Jakob brottas med en ”man” vid Jabbok: </a:t>
            </a:r>
            <a:r>
              <a:rPr lang="sv-SE" dirty="0">
                <a:solidFill>
                  <a:srgbClr val="C00000"/>
                </a:solidFill>
                <a:effectLst/>
              </a:rPr>
              <a:t>[Mannen] svarade [Jakob]: ”</a:t>
            </a:r>
            <a:r>
              <a:rPr lang="sv-SE" i="1" u="sng" dirty="0">
                <a:solidFill>
                  <a:srgbClr val="C00000"/>
                </a:solidFill>
                <a:effectLst/>
              </a:rPr>
              <a:t>Varför frågar du efter mitt namn?</a:t>
            </a:r>
            <a:r>
              <a:rPr lang="sv-SE" dirty="0">
                <a:solidFill>
                  <a:srgbClr val="C00000"/>
                </a:solidFill>
                <a:effectLst/>
              </a:rPr>
              <a:t>” </a:t>
            </a:r>
            <a:r>
              <a:rPr lang="sv-SE" sz="1400" dirty="0">
                <a:effectLst/>
              </a:rPr>
              <a:t>(1 Mos 32:24-29)</a:t>
            </a:r>
          </a:p>
          <a:p>
            <a:pPr marL="285750" indent="-200025">
              <a:lnSpc>
                <a:spcPts val="2000"/>
              </a:lnSpc>
              <a:spcBef>
                <a:spcPts val="600"/>
              </a:spcBef>
              <a:buFont typeface="Arial" panose="020B0604020202020204" pitchFamily="34" charset="0"/>
              <a:buChar char="•"/>
            </a:pPr>
            <a:r>
              <a:rPr lang="sv-SE" dirty="0"/>
              <a:t>Vid Simsons födelse: </a:t>
            </a:r>
            <a:r>
              <a:rPr lang="sv-SE" b="1" i="1" dirty="0">
                <a:solidFill>
                  <a:srgbClr val="C00000"/>
                </a:solidFill>
                <a:effectLst/>
              </a:rPr>
              <a:t>Herrens ängel</a:t>
            </a:r>
            <a:r>
              <a:rPr lang="sv-SE" dirty="0">
                <a:solidFill>
                  <a:srgbClr val="C00000"/>
                </a:solidFill>
                <a:effectLst/>
              </a:rPr>
              <a:t> sade till [Manoa]: </a:t>
            </a:r>
            <a:r>
              <a:rPr lang="sv-SE" i="1" u="sng" dirty="0">
                <a:solidFill>
                  <a:srgbClr val="C00000"/>
                </a:solidFill>
                <a:effectLst/>
              </a:rPr>
              <a:t>Varför frågar du efter mitt namn</a:t>
            </a:r>
            <a:r>
              <a:rPr lang="sv-SE" dirty="0">
                <a:solidFill>
                  <a:srgbClr val="C00000"/>
                </a:solidFill>
                <a:effectLst/>
              </a:rPr>
              <a:t>? Mitt namn är Underbar</a:t>
            </a:r>
            <a:r>
              <a:rPr lang="sv-SE" sz="1800" dirty="0">
                <a:solidFill>
                  <a:srgbClr val="C00000"/>
                </a:solidFill>
              </a:rPr>
              <a:t>. </a:t>
            </a:r>
            <a:r>
              <a:rPr lang="sv-SE" sz="1400" dirty="0"/>
              <a:t>(Dom 13:18)</a:t>
            </a:r>
          </a:p>
          <a:p>
            <a:pPr marL="285750" indent="-200025">
              <a:lnSpc>
                <a:spcPts val="2000"/>
              </a:lnSpc>
              <a:spcBef>
                <a:spcPts val="600"/>
              </a:spcBef>
              <a:buFont typeface="Arial" panose="020B0604020202020204" pitchFamily="34" charset="0"/>
              <a:buChar char="•"/>
            </a:pPr>
            <a:r>
              <a:rPr lang="sv-SE" dirty="0"/>
              <a:t>Men namnet avslöjas i NT: </a:t>
            </a:r>
            <a:r>
              <a:rPr lang="sv-SE" dirty="0">
                <a:solidFill>
                  <a:srgbClr val="C00000"/>
                </a:solidFill>
                <a:effectLst/>
              </a:rPr>
              <a:t>[Ryttaren på vita hästen] hade ett namn </a:t>
            </a:r>
            <a:r>
              <a:rPr lang="sv-SE" i="1" u="sng" dirty="0">
                <a:solidFill>
                  <a:srgbClr val="C00000"/>
                </a:solidFill>
                <a:effectLst/>
              </a:rPr>
              <a:t>som ingen känner</a:t>
            </a:r>
            <a:r>
              <a:rPr lang="sv-SE" dirty="0">
                <a:solidFill>
                  <a:srgbClr val="C00000"/>
                </a:solidFill>
                <a:effectLst/>
              </a:rPr>
              <a:t>… och </a:t>
            </a:r>
            <a:r>
              <a:rPr lang="sv-SE" i="1" u="sng" dirty="0">
                <a:solidFill>
                  <a:srgbClr val="C00000"/>
                </a:solidFill>
                <a:effectLst/>
              </a:rPr>
              <a:t>hans namn är</a:t>
            </a:r>
            <a:r>
              <a:rPr lang="sv-SE" dirty="0">
                <a:solidFill>
                  <a:srgbClr val="C00000"/>
                </a:solidFill>
                <a:effectLst/>
              </a:rPr>
              <a:t>…</a:t>
            </a:r>
            <a:endParaRPr lang="sv-SE" sz="1400" dirty="0"/>
          </a:p>
          <a:p>
            <a:pPr>
              <a:lnSpc>
                <a:spcPts val="2000"/>
              </a:lnSpc>
              <a:spcBef>
                <a:spcPts val="1200"/>
              </a:spcBef>
            </a:pPr>
            <a:r>
              <a:rPr lang="sv-SE" dirty="0"/>
              <a:t>Däremot var det känt redan i GT att Gud har en son:</a:t>
            </a:r>
          </a:p>
          <a:p>
            <a:pPr marL="285750" indent="-200025">
              <a:lnSpc>
                <a:spcPts val="2000"/>
              </a:lnSpc>
              <a:spcBef>
                <a:spcPts val="600"/>
              </a:spcBef>
              <a:buFont typeface="Arial" panose="020B0604020202020204" pitchFamily="34" charset="0"/>
              <a:buChar char="•"/>
            </a:pPr>
            <a:r>
              <a:rPr lang="sv-SE" dirty="0">
                <a:effectLst>
                  <a:outerShdw blurRad="38100" dist="38100" dir="2700000" algn="tl">
                    <a:srgbClr val="000000">
                      <a:alpha val="43137"/>
                    </a:srgbClr>
                  </a:outerShdw>
                </a:effectLst>
              </a:rPr>
              <a:t>David: </a:t>
            </a:r>
            <a:r>
              <a:rPr lang="sv-SE" dirty="0">
                <a:solidFill>
                  <a:srgbClr val="C00000"/>
                </a:solidFill>
                <a:effectLst/>
              </a:rPr>
              <a:t>Jordens kungar reser sig… mot Herren och hans Smorde… Han sade: Du är </a:t>
            </a:r>
            <a:r>
              <a:rPr lang="sv-SE" b="1" i="1" dirty="0">
                <a:solidFill>
                  <a:srgbClr val="C00000"/>
                </a:solidFill>
                <a:effectLst/>
              </a:rPr>
              <a:t>min Son</a:t>
            </a:r>
            <a:r>
              <a:rPr lang="sv-SE" dirty="0">
                <a:solidFill>
                  <a:srgbClr val="C00000"/>
                </a:solidFill>
                <a:effectLst/>
              </a:rPr>
              <a:t>, jag har fött dig i dag.</a:t>
            </a:r>
            <a:r>
              <a:rPr lang="sv-SE" dirty="0">
                <a:effectLst/>
              </a:rPr>
              <a:t> </a:t>
            </a:r>
            <a:r>
              <a:rPr lang="sv-SE" sz="1400" dirty="0">
                <a:effectLst/>
              </a:rPr>
              <a:t>(Ps 2:1-7)</a:t>
            </a:r>
          </a:p>
          <a:p>
            <a:pPr marL="285750" indent="-200025">
              <a:lnSpc>
                <a:spcPts val="2000"/>
              </a:lnSpc>
              <a:spcBef>
                <a:spcPts val="600"/>
              </a:spcBef>
              <a:buFont typeface="Arial" panose="020B0604020202020204" pitchFamily="34" charset="0"/>
              <a:buChar char="•"/>
            </a:pPr>
            <a:r>
              <a:rPr lang="sv-SE" dirty="0">
                <a:effectLst>
                  <a:outerShdw blurRad="38100" dist="38100" dir="2700000" algn="tl">
                    <a:srgbClr val="000000">
                      <a:alpha val="43137"/>
                    </a:srgbClr>
                  </a:outerShdw>
                </a:effectLst>
              </a:rPr>
              <a:t>Salomon:</a:t>
            </a:r>
            <a:r>
              <a:rPr lang="sv-SE" dirty="0"/>
              <a:t> </a:t>
            </a:r>
            <a:r>
              <a:rPr lang="sv-SE" dirty="0">
                <a:solidFill>
                  <a:srgbClr val="C00000"/>
                </a:solidFill>
                <a:effectLst/>
              </a:rPr>
              <a:t>Vem har fastställt jordens alla gränser? Vad heter han, och vad heter </a:t>
            </a:r>
            <a:r>
              <a:rPr lang="sv-SE" b="1" i="1" dirty="0">
                <a:solidFill>
                  <a:srgbClr val="C00000"/>
                </a:solidFill>
                <a:effectLst/>
              </a:rPr>
              <a:t>hans son</a:t>
            </a:r>
            <a:r>
              <a:rPr lang="sv-SE" dirty="0">
                <a:solidFill>
                  <a:srgbClr val="C00000"/>
                </a:solidFill>
                <a:effectLst/>
              </a:rPr>
              <a:t>?</a:t>
            </a:r>
            <a:r>
              <a:rPr lang="sv-SE" dirty="0">
                <a:effectLst/>
              </a:rPr>
              <a:t> </a:t>
            </a:r>
            <a:r>
              <a:rPr lang="sv-SE" sz="1400" dirty="0">
                <a:effectLst/>
              </a:rPr>
              <a:t>(Ords 30:4)</a:t>
            </a:r>
          </a:p>
          <a:p>
            <a:pPr marL="285750" indent="-200025">
              <a:lnSpc>
                <a:spcPts val="2000"/>
              </a:lnSpc>
              <a:spcBef>
                <a:spcPts val="600"/>
              </a:spcBef>
              <a:buFont typeface="Arial" panose="020B0604020202020204" pitchFamily="34" charset="0"/>
              <a:buChar char="•"/>
            </a:pPr>
            <a:r>
              <a:rPr lang="sv-SE" dirty="0">
                <a:effectLst>
                  <a:outerShdw blurRad="38100" dist="38100" dir="2700000" algn="tl">
                    <a:srgbClr val="000000">
                      <a:alpha val="43137"/>
                    </a:srgbClr>
                  </a:outerShdw>
                </a:effectLst>
              </a:rPr>
              <a:t>Jesaja:</a:t>
            </a:r>
            <a:r>
              <a:rPr lang="sv-SE" dirty="0"/>
              <a:t> </a:t>
            </a:r>
            <a:r>
              <a:rPr lang="sv-SE" dirty="0">
                <a:solidFill>
                  <a:srgbClr val="C00000"/>
                </a:solidFill>
                <a:effectLst/>
              </a:rPr>
              <a:t>För ett barn blir oss fött, </a:t>
            </a:r>
            <a:r>
              <a:rPr lang="sv-SE" b="1" i="1" dirty="0">
                <a:solidFill>
                  <a:srgbClr val="C00000"/>
                </a:solidFill>
                <a:effectLst/>
              </a:rPr>
              <a:t>en son</a:t>
            </a:r>
            <a:r>
              <a:rPr lang="sv-SE" dirty="0">
                <a:solidFill>
                  <a:srgbClr val="C00000"/>
                </a:solidFill>
                <a:effectLst/>
              </a:rPr>
              <a:t> blir oss given... Hans namn: Under, Rådgivare, Mäktig Gud, Evig Far, Fridsfurste. </a:t>
            </a:r>
            <a:r>
              <a:rPr lang="sv-SE" sz="1400" dirty="0">
                <a:effectLst/>
              </a:rPr>
              <a:t>(Jes 9:6)</a:t>
            </a:r>
            <a:endParaRPr lang="sv-SE" dirty="0">
              <a:effectLst/>
            </a:endParaRPr>
          </a:p>
          <a:p>
            <a:pPr marL="285750" indent="-200025">
              <a:lnSpc>
                <a:spcPts val="2000"/>
              </a:lnSpc>
              <a:spcBef>
                <a:spcPts val="600"/>
              </a:spcBef>
              <a:buFont typeface="Arial" panose="020B0604020202020204" pitchFamily="34" charset="0"/>
              <a:buChar char="•"/>
            </a:pPr>
            <a:r>
              <a:rPr lang="sv-SE" dirty="0">
                <a:effectLst>
                  <a:outerShdw blurRad="38100" dist="38100" dir="2700000" algn="tl">
                    <a:srgbClr val="000000">
                      <a:alpha val="43137"/>
                    </a:srgbClr>
                  </a:outerShdw>
                </a:effectLst>
              </a:rPr>
              <a:t>Nebukadnessar: </a:t>
            </a:r>
            <a:r>
              <a:rPr lang="sv-SE" dirty="0">
                <a:solidFill>
                  <a:srgbClr val="C00000"/>
                </a:solidFill>
              </a:rPr>
              <a:t>N</a:t>
            </a:r>
            <a:r>
              <a:rPr lang="sv-SE" dirty="0">
                <a:solidFill>
                  <a:srgbClr val="C00000"/>
                </a:solidFill>
                <a:effectLst/>
              </a:rPr>
              <a:t>u ser jag fyra män gå lösa… inne i elden, helt oskadda. Och den fjärde ser ut som en </a:t>
            </a:r>
            <a:r>
              <a:rPr lang="sv-SE" b="1" i="1" dirty="0">
                <a:solidFill>
                  <a:srgbClr val="C00000"/>
                </a:solidFill>
                <a:effectLst/>
              </a:rPr>
              <a:t>gudason</a:t>
            </a:r>
            <a:r>
              <a:rPr lang="sv-SE" dirty="0">
                <a:solidFill>
                  <a:srgbClr val="C00000"/>
                </a:solidFill>
                <a:effectLst/>
              </a:rPr>
              <a:t>. </a:t>
            </a:r>
            <a:r>
              <a:rPr lang="sv-SE" sz="1400" dirty="0">
                <a:effectLst/>
              </a:rPr>
              <a:t>(Dan 3:25)</a:t>
            </a:r>
            <a:endParaRPr lang="sv-SE" dirty="0">
              <a:effectLst/>
            </a:endParaRPr>
          </a:p>
        </p:txBody>
      </p:sp>
      <p:sp>
        <p:nvSpPr>
          <p:cNvPr id="6" name="textruta 5">
            <a:extLst>
              <a:ext uri="{FF2B5EF4-FFF2-40B4-BE49-F238E27FC236}">
                <a16:creationId xmlns:a16="http://schemas.microsoft.com/office/drawing/2014/main" id="{F50C0CFD-CF2F-413A-9026-78A826E606D5}"/>
              </a:ext>
            </a:extLst>
          </p:cNvPr>
          <p:cNvSpPr txBox="1"/>
          <p:nvPr/>
        </p:nvSpPr>
        <p:spPr>
          <a:xfrm>
            <a:off x="10327478" y="4528580"/>
            <a:ext cx="1454215" cy="461665"/>
          </a:xfrm>
          <a:prstGeom prst="rect">
            <a:avLst/>
          </a:prstGeom>
          <a:noFill/>
        </p:spPr>
        <p:txBody>
          <a:bodyPr wrap="square">
            <a:spAutoFit/>
          </a:bodyPr>
          <a:lstStyle/>
          <a:p>
            <a:r>
              <a:rPr lang="sv-SE" sz="2400" b="1" i="1" dirty="0">
                <a:solidFill>
                  <a:srgbClr val="C00000"/>
                </a:solidFill>
                <a:effectLst/>
              </a:rPr>
              <a:t>Guds Ord</a:t>
            </a:r>
            <a:endParaRPr lang="LID4096" sz="2400" dirty="0"/>
          </a:p>
        </p:txBody>
      </p:sp>
      <p:sp>
        <p:nvSpPr>
          <p:cNvPr id="8" name="textruta 7">
            <a:extLst>
              <a:ext uri="{FF2B5EF4-FFF2-40B4-BE49-F238E27FC236}">
                <a16:creationId xmlns:a16="http://schemas.microsoft.com/office/drawing/2014/main" id="{1C193304-5B85-4337-8296-2D2C97DCB00A}"/>
              </a:ext>
            </a:extLst>
          </p:cNvPr>
          <p:cNvSpPr txBox="1"/>
          <p:nvPr/>
        </p:nvSpPr>
        <p:spPr>
          <a:xfrm>
            <a:off x="11086551" y="4830495"/>
            <a:ext cx="1072662" cy="307777"/>
          </a:xfrm>
          <a:prstGeom prst="rect">
            <a:avLst/>
          </a:prstGeom>
          <a:noFill/>
        </p:spPr>
        <p:txBody>
          <a:bodyPr wrap="square">
            <a:spAutoFit/>
          </a:bodyPr>
          <a:lstStyle/>
          <a:p>
            <a:r>
              <a:rPr lang="sv-SE" sz="1400" dirty="0"/>
              <a:t>(Upp 19:12)</a:t>
            </a:r>
            <a:endParaRPr lang="LID4096" sz="1400" dirty="0"/>
          </a:p>
        </p:txBody>
      </p:sp>
      <p:sp>
        <p:nvSpPr>
          <p:cNvPr id="10" name="textruta 9">
            <a:extLst>
              <a:ext uri="{FF2B5EF4-FFF2-40B4-BE49-F238E27FC236}">
                <a16:creationId xmlns:a16="http://schemas.microsoft.com/office/drawing/2014/main" id="{D8979E79-C260-45DC-9CD3-31B97006915F}"/>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574860926"/>
      </p:ext>
    </p:extLst>
  </p:cSld>
  <p:clrMapOvr>
    <a:masterClrMapping/>
  </p:clrMapOvr>
  <p:transition advTm="4579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500"/>
                                        <p:tgtEl>
                                          <p:spTgt spid="4">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fade">
                                      <p:cBhvr>
                                        <p:cTn id="70" dur="500"/>
                                        <p:tgtEl>
                                          <p:spTgt spid="4">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xEl>
                                              <p:pRg st="12" end="12"/>
                                            </p:txEl>
                                          </p:spTgt>
                                        </p:tgtEl>
                                        <p:attrNameLst>
                                          <p:attrName>style.visibility</p:attrName>
                                        </p:attrNameLst>
                                      </p:cBhvr>
                                      <p:to>
                                        <p:strVal val="visible"/>
                                      </p:to>
                                    </p:set>
                                    <p:animEffect transition="in" filter="fade">
                                      <p:cBhvr>
                                        <p:cTn id="75" dur="500"/>
                                        <p:tgtEl>
                                          <p:spTgt spid="4">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
                                            <p:txEl>
                                              <p:pRg st="13" end="13"/>
                                            </p:txEl>
                                          </p:spTgt>
                                        </p:tgtEl>
                                        <p:attrNameLst>
                                          <p:attrName>style.visibility</p:attrName>
                                        </p:attrNameLst>
                                      </p:cBhvr>
                                      <p:to>
                                        <p:strVal val="visible"/>
                                      </p:to>
                                    </p:set>
                                    <p:animEffect transition="in" filter="fade">
                                      <p:cBhvr>
                                        <p:cTn id="80" dur="500"/>
                                        <p:tgtEl>
                                          <p:spTgt spid="4">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Effect transition="in" filter="fade">
                                      <p:cBhvr>
                                        <p:cTn id="85"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natur, utomhus, moln, molnigt&#10;&#10;Automatiskt genererad beskrivning">
            <a:extLst>
              <a:ext uri="{FF2B5EF4-FFF2-40B4-BE49-F238E27FC236}">
                <a16:creationId xmlns:a16="http://schemas.microsoft.com/office/drawing/2014/main" id="{60C2CE79-2602-4317-8C3E-520808B0C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
            <a:ext cx="12192000" cy="6856287"/>
          </a:xfrm>
          <a:prstGeom prst="rect">
            <a:avLst/>
          </a:prstGeom>
        </p:spPr>
      </p:pic>
      <p:pic>
        <p:nvPicPr>
          <p:cNvPr id="8" name="Bildobjekt 7" descr="En bild som visar natur, utomhus, moln, molnigt&#10;&#10;Automatiskt genererad beskrivning">
            <a:extLst>
              <a:ext uri="{FF2B5EF4-FFF2-40B4-BE49-F238E27FC236}">
                <a16:creationId xmlns:a16="http://schemas.microsoft.com/office/drawing/2014/main" id="{3637165B-4818-4DD5-ADB4-CE5E1919B27F}"/>
              </a:ext>
            </a:extLst>
          </p:cNvPr>
          <p:cNvPicPr>
            <a:picLocks noChangeAspect="1"/>
          </p:cNvPicPr>
          <p:nvPr/>
        </p:nvPicPr>
        <p:blipFill>
          <a:blip r:embed="rId3">
            <a:extLst>
              <a:ext uri="{28A0092B-C50C-407E-A947-70E740481C1C}">
                <a14:useLocalDpi xmlns:a14="http://schemas.microsoft.com/office/drawing/2010/main" val="0"/>
              </a:ext>
            </a:extLst>
          </a:blip>
          <a:srcRect l="29675" t="47991" r="30817" b="10872"/>
          <a:stretch>
            <a:fillRect/>
          </a:stretch>
        </p:blipFill>
        <p:spPr>
          <a:xfrm flipH="1">
            <a:off x="6784864" y="607664"/>
            <a:ext cx="4816860" cy="2820478"/>
          </a:xfrm>
          <a:custGeom>
            <a:avLst/>
            <a:gdLst/>
            <a:ahLst/>
            <a:cxnLst/>
            <a:rect l="l" t="t" r="r" b="b"/>
            <a:pathLst>
              <a:path w="4816860" h="2820478">
                <a:moveTo>
                  <a:pt x="1732955" y="2130735"/>
                </a:moveTo>
                <a:cubicBezTo>
                  <a:pt x="1773461" y="2130735"/>
                  <a:pt x="1807407" y="2147564"/>
                  <a:pt x="1834791" y="2181224"/>
                </a:cubicBezTo>
                <a:cubicBezTo>
                  <a:pt x="1862175" y="2214884"/>
                  <a:pt x="1875868" y="2271365"/>
                  <a:pt x="1875868" y="2350665"/>
                </a:cubicBezTo>
                <a:cubicBezTo>
                  <a:pt x="1875868" y="2424831"/>
                  <a:pt x="1861748" y="2479172"/>
                  <a:pt x="1833507" y="2513688"/>
                </a:cubicBezTo>
                <a:cubicBezTo>
                  <a:pt x="1805267" y="2548204"/>
                  <a:pt x="1770324" y="2565461"/>
                  <a:pt x="1728677" y="2565461"/>
                </a:cubicBezTo>
                <a:cubicBezTo>
                  <a:pt x="1684177" y="2565461"/>
                  <a:pt x="1647094" y="2548061"/>
                  <a:pt x="1617428" y="2513260"/>
                </a:cubicBezTo>
                <a:cubicBezTo>
                  <a:pt x="1587761" y="2478459"/>
                  <a:pt x="1572928" y="2421693"/>
                  <a:pt x="1572928" y="2342963"/>
                </a:cubicBezTo>
                <a:cubicBezTo>
                  <a:pt x="1572928" y="2271650"/>
                  <a:pt x="1588046" y="2218450"/>
                  <a:pt x="1618283" y="2183364"/>
                </a:cubicBezTo>
                <a:cubicBezTo>
                  <a:pt x="1648520" y="2148278"/>
                  <a:pt x="1686744" y="2130735"/>
                  <a:pt x="1732955" y="2130735"/>
                </a:cubicBezTo>
                <a:close/>
                <a:moveTo>
                  <a:pt x="524583" y="2076822"/>
                </a:moveTo>
                <a:cubicBezTo>
                  <a:pt x="579922" y="2076822"/>
                  <a:pt x="624137" y="2098786"/>
                  <a:pt x="657226" y="2142715"/>
                </a:cubicBezTo>
                <a:cubicBezTo>
                  <a:pt x="678335" y="2170100"/>
                  <a:pt x="691742" y="2210891"/>
                  <a:pt x="697447" y="2265089"/>
                </a:cubicBezTo>
                <a:lnTo>
                  <a:pt x="354286" y="2265089"/>
                </a:lnTo>
                <a:cubicBezTo>
                  <a:pt x="361132" y="2197769"/>
                  <a:pt x="379246" y="2149561"/>
                  <a:pt x="408627" y="2120465"/>
                </a:cubicBezTo>
                <a:cubicBezTo>
                  <a:pt x="438008" y="2091370"/>
                  <a:pt x="476660" y="2076822"/>
                  <a:pt x="524583" y="2076822"/>
                </a:cubicBezTo>
                <a:close/>
                <a:moveTo>
                  <a:pt x="539131" y="1870583"/>
                </a:moveTo>
                <a:cubicBezTo>
                  <a:pt x="409055" y="1870583"/>
                  <a:pt x="306364" y="1890266"/>
                  <a:pt x="231057" y="1929631"/>
                </a:cubicBezTo>
                <a:cubicBezTo>
                  <a:pt x="155750" y="1968996"/>
                  <a:pt x="98413" y="2026046"/>
                  <a:pt x="59048" y="2100783"/>
                </a:cubicBezTo>
                <a:cubicBezTo>
                  <a:pt x="19683" y="2175519"/>
                  <a:pt x="0" y="2272791"/>
                  <a:pt x="0" y="2392598"/>
                </a:cubicBezTo>
                <a:lnTo>
                  <a:pt x="0" y="2431963"/>
                </a:lnTo>
                <a:lnTo>
                  <a:pt x="698302" y="2431963"/>
                </a:lnTo>
                <a:cubicBezTo>
                  <a:pt x="692027" y="2487872"/>
                  <a:pt x="676908" y="2529519"/>
                  <a:pt x="652947" y="2556904"/>
                </a:cubicBezTo>
                <a:cubicBezTo>
                  <a:pt x="619287" y="2596269"/>
                  <a:pt x="575358" y="2615951"/>
                  <a:pt x="521160" y="2615951"/>
                </a:cubicBezTo>
                <a:cubicBezTo>
                  <a:pt x="486929" y="2615951"/>
                  <a:pt x="454410" y="2607394"/>
                  <a:pt x="423603" y="2590278"/>
                </a:cubicBezTo>
                <a:cubicBezTo>
                  <a:pt x="404776" y="2579439"/>
                  <a:pt x="384523" y="2560327"/>
                  <a:pt x="362844" y="2532942"/>
                </a:cubicBezTo>
                <a:lnTo>
                  <a:pt x="19683" y="2564606"/>
                </a:lnTo>
                <a:cubicBezTo>
                  <a:pt x="72170" y="2655887"/>
                  <a:pt x="135496" y="2721353"/>
                  <a:pt x="209662" y="2761003"/>
                </a:cubicBezTo>
                <a:cubicBezTo>
                  <a:pt x="283829" y="2800653"/>
                  <a:pt x="390228" y="2820478"/>
                  <a:pt x="528862" y="2820478"/>
                </a:cubicBezTo>
                <a:cubicBezTo>
                  <a:pt x="649239" y="2820478"/>
                  <a:pt x="743943" y="2803506"/>
                  <a:pt x="812974" y="2769560"/>
                </a:cubicBezTo>
                <a:cubicBezTo>
                  <a:pt x="882006" y="2735615"/>
                  <a:pt x="939199" y="2681702"/>
                  <a:pt x="984555" y="2607822"/>
                </a:cubicBezTo>
                <a:cubicBezTo>
                  <a:pt x="1029910" y="2533941"/>
                  <a:pt x="1052588" y="2447081"/>
                  <a:pt x="1052588" y="2347242"/>
                </a:cubicBezTo>
                <a:cubicBezTo>
                  <a:pt x="1052588" y="2205186"/>
                  <a:pt x="1007090" y="2090228"/>
                  <a:pt x="916094" y="2002370"/>
                </a:cubicBezTo>
                <a:cubicBezTo>
                  <a:pt x="825098" y="1914512"/>
                  <a:pt x="699444" y="1870583"/>
                  <a:pt x="539131" y="1870583"/>
                </a:cubicBezTo>
                <a:close/>
                <a:moveTo>
                  <a:pt x="2699148" y="1870583"/>
                </a:moveTo>
                <a:cubicBezTo>
                  <a:pt x="2602732" y="1870583"/>
                  <a:pt x="2527282" y="1899251"/>
                  <a:pt x="2472799" y="1956587"/>
                </a:cubicBezTo>
                <a:cubicBezTo>
                  <a:pt x="2418315" y="2013923"/>
                  <a:pt x="2391073" y="2102494"/>
                  <a:pt x="2391073" y="2222301"/>
                </a:cubicBezTo>
                <a:lnTo>
                  <a:pt x="2391073" y="2799940"/>
                </a:lnTo>
                <a:lnTo>
                  <a:pt x="2741080" y="2799940"/>
                </a:lnTo>
                <a:lnTo>
                  <a:pt x="2741080" y="2300175"/>
                </a:lnTo>
                <a:cubicBezTo>
                  <a:pt x="2741080" y="2243124"/>
                  <a:pt x="2751635" y="2202761"/>
                  <a:pt x="2772743" y="2179085"/>
                </a:cubicBezTo>
                <a:cubicBezTo>
                  <a:pt x="2793852" y="2155409"/>
                  <a:pt x="2823519" y="2143571"/>
                  <a:pt x="2861742" y="2143571"/>
                </a:cubicBezTo>
                <a:cubicBezTo>
                  <a:pt x="2903960" y="2143571"/>
                  <a:pt x="2938191" y="2159545"/>
                  <a:pt x="2964434" y="2191494"/>
                </a:cubicBezTo>
                <a:cubicBezTo>
                  <a:pt x="2990677" y="2223442"/>
                  <a:pt x="3003799" y="2280778"/>
                  <a:pt x="3003799" y="2363502"/>
                </a:cubicBezTo>
                <a:lnTo>
                  <a:pt x="3003799" y="2799940"/>
                </a:lnTo>
                <a:lnTo>
                  <a:pt x="3352094" y="2799940"/>
                </a:lnTo>
                <a:lnTo>
                  <a:pt x="3352094" y="1891121"/>
                </a:lnTo>
                <a:lnTo>
                  <a:pt x="3027760" y="1891121"/>
                </a:lnTo>
                <a:lnTo>
                  <a:pt x="3027760" y="2039168"/>
                </a:lnTo>
                <a:cubicBezTo>
                  <a:pt x="2979267" y="1978694"/>
                  <a:pt x="2930203" y="1935478"/>
                  <a:pt x="2880569" y="1909520"/>
                </a:cubicBezTo>
                <a:cubicBezTo>
                  <a:pt x="2830935" y="1883562"/>
                  <a:pt x="2770461" y="1870583"/>
                  <a:pt x="2699148" y="1870583"/>
                </a:cubicBezTo>
                <a:close/>
                <a:moveTo>
                  <a:pt x="4138669" y="1870583"/>
                </a:moveTo>
                <a:lnTo>
                  <a:pt x="4275698" y="2321569"/>
                </a:lnTo>
                <a:lnTo>
                  <a:pt x="4000196" y="2321569"/>
                </a:lnTo>
                <a:close/>
                <a:moveTo>
                  <a:pt x="1575495" y="1545394"/>
                </a:moveTo>
                <a:lnTo>
                  <a:pt x="1223777" y="1545394"/>
                </a:lnTo>
                <a:lnTo>
                  <a:pt x="1223777" y="2799940"/>
                </a:lnTo>
                <a:lnTo>
                  <a:pt x="1549822" y="2799940"/>
                </a:lnTo>
                <a:lnTo>
                  <a:pt x="1549822" y="2665585"/>
                </a:lnTo>
                <a:cubicBezTo>
                  <a:pt x="1595463" y="2722636"/>
                  <a:pt x="1637110" y="2761146"/>
                  <a:pt x="1674764" y="2781113"/>
                </a:cubicBezTo>
                <a:cubicBezTo>
                  <a:pt x="1724968" y="2807357"/>
                  <a:pt x="1780878" y="2820478"/>
                  <a:pt x="1842493" y="2820478"/>
                </a:cubicBezTo>
                <a:cubicBezTo>
                  <a:pt x="1966293" y="2820478"/>
                  <a:pt x="2060855" y="2773411"/>
                  <a:pt x="2126178" y="2679278"/>
                </a:cubicBezTo>
                <a:cubicBezTo>
                  <a:pt x="2191501" y="2585144"/>
                  <a:pt x="2224163" y="2470757"/>
                  <a:pt x="2224163" y="2336117"/>
                </a:cubicBezTo>
                <a:cubicBezTo>
                  <a:pt x="2224163" y="2185503"/>
                  <a:pt x="2188078" y="2070261"/>
                  <a:pt x="2115909" y="1990390"/>
                </a:cubicBezTo>
                <a:cubicBezTo>
                  <a:pt x="2043739" y="1910518"/>
                  <a:pt x="1952030" y="1870583"/>
                  <a:pt x="1840781" y="1870583"/>
                </a:cubicBezTo>
                <a:cubicBezTo>
                  <a:pt x="1786583" y="1870583"/>
                  <a:pt x="1737377" y="1879711"/>
                  <a:pt x="1693163" y="1897967"/>
                </a:cubicBezTo>
                <a:cubicBezTo>
                  <a:pt x="1648948" y="1916224"/>
                  <a:pt x="1609726" y="1943608"/>
                  <a:pt x="1575495" y="1980120"/>
                </a:cubicBezTo>
                <a:close/>
                <a:moveTo>
                  <a:pt x="4345336" y="1545394"/>
                </a:moveTo>
                <a:lnTo>
                  <a:pt x="3922482" y="1545394"/>
                </a:lnTo>
                <a:lnTo>
                  <a:pt x="3451065" y="2799940"/>
                </a:lnTo>
                <a:lnTo>
                  <a:pt x="3857017" y="2799940"/>
                </a:lnTo>
                <a:lnTo>
                  <a:pt x="3919781" y="2592846"/>
                </a:lnTo>
                <a:lnTo>
                  <a:pt x="4359897" y="2592846"/>
                </a:lnTo>
                <a:lnTo>
                  <a:pt x="4421043" y="2799940"/>
                </a:lnTo>
                <a:lnTo>
                  <a:pt x="4816860" y="2799940"/>
                </a:lnTo>
                <a:close/>
                <a:moveTo>
                  <a:pt x="1637705" y="606734"/>
                </a:moveTo>
                <a:cubicBezTo>
                  <a:pt x="1678211" y="606734"/>
                  <a:pt x="1712157" y="623564"/>
                  <a:pt x="1739541" y="657224"/>
                </a:cubicBezTo>
                <a:cubicBezTo>
                  <a:pt x="1766925" y="690884"/>
                  <a:pt x="1780618" y="747365"/>
                  <a:pt x="1780618" y="826665"/>
                </a:cubicBezTo>
                <a:cubicBezTo>
                  <a:pt x="1780618" y="900831"/>
                  <a:pt x="1766498" y="955172"/>
                  <a:pt x="1738257" y="989688"/>
                </a:cubicBezTo>
                <a:cubicBezTo>
                  <a:pt x="1710017" y="1024204"/>
                  <a:pt x="1675074" y="1041462"/>
                  <a:pt x="1633427" y="1041462"/>
                </a:cubicBezTo>
                <a:cubicBezTo>
                  <a:pt x="1588927" y="1041462"/>
                  <a:pt x="1551844" y="1024061"/>
                  <a:pt x="1522178" y="989260"/>
                </a:cubicBezTo>
                <a:cubicBezTo>
                  <a:pt x="1492511" y="954459"/>
                  <a:pt x="1477678" y="897694"/>
                  <a:pt x="1477678" y="818963"/>
                </a:cubicBezTo>
                <a:cubicBezTo>
                  <a:pt x="1477678" y="747650"/>
                  <a:pt x="1492797" y="694450"/>
                  <a:pt x="1523033" y="659364"/>
                </a:cubicBezTo>
                <a:cubicBezTo>
                  <a:pt x="1553270" y="624278"/>
                  <a:pt x="1591494" y="606734"/>
                  <a:pt x="1637705" y="606734"/>
                </a:cubicBezTo>
                <a:close/>
                <a:moveTo>
                  <a:pt x="3260267" y="367121"/>
                </a:moveTo>
                <a:lnTo>
                  <a:pt x="2910261" y="367121"/>
                </a:lnTo>
                <a:lnTo>
                  <a:pt x="2910261" y="866886"/>
                </a:lnTo>
                <a:cubicBezTo>
                  <a:pt x="2910261" y="923937"/>
                  <a:pt x="2899706" y="964443"/>
                  <a:pt x="2878597" y="988404"/>
                </a:cubicBezTo>
                <a:cubicBezTo>
                  <a:pt x="2857488" y="1012366"/>
                  <a:pt x="2827822" y="1024346"/>
                  <a:pt x="2789598" y="1024346"/>
                </a:cubicBezTo>
                <a:cubicBezTo>
                  <a:pt x="2747951" y="1024346"/>
                  <a:pt x="2713863" y="1008372"/>
                  <a:pt x="2687334" y="976424"/>
                </a:cubicBezTo>
                <a:cubicBezTo>
                  <a:pt x="2660806" y="944475"/>
                  <a:pt x="2647542" y="887139"/>
                  <a:pt x="2647542" y="804415"/>
                </a:cubicBezTo>
                <a:lnTo>
                  <a:pt x="2647542" y="367121"/>
                </a:lnTo>
                <a:lnTo>
                  <a:pt x="2299246" y="367121"/>
                </a:lnTo>
                <a:lnTo>
                  <a:pt x="2299246" y="1275940"/>
                </a:lnTo>
                <a:lnTo>
                  <a:pt x="2624436" y="1275940"/>
                </a:lnTo>
                <a:lnTo>
                  <a:pt x="2624436" y="1128749"/>
                </a:lnTo>
                <a:cubicBezTo>
                  <a:pt x="2672929" y="1189223"/>
                  <a:pt x="2721850" y="1232296"/>
                  <a:pt x="2771199" y="1257969"/>
                </a:cubicBezTo>
                <a:cubicBezTo>
                  <a:pt x="2820548" y="1283642"/>
                  <a:pt x="2881165" y="1296478"/>
                  <a:pt x="2953048" y="1296478"/>
                </a:cubicBezTo>
                <a:cubicBezTo>
                  <a:pt x="3048894" y="1296478"/>
                  <a:pt x="3124058" y="1267810"/>
                  <a:pt x="3178542" y="1210474"/>
                </a:cubicBezTo>
                <a:cubicBezTo>
                  <a:pt x="3233025" y="1153138"/>
                  <a:pt x="3260267" y="1064852"/>
                  <a:pt x="3260267" y="945616"/>
                </a:cubicBezTo>
                <a:close/>
                <a:moveTo>
                  <a:pt x="495226" y="346583"/>
                </a:moveTo>
                <a:cubicBezTo>
                  <a:pt x="386830" y="346583"/>
                  <a:pt x="306816" y="354855"/>
                  <a:pt x="255185" y="371400"/>
                </a:cubicBezTo>
                <a:cubicBezTo>
                  <a:pt x="203554" y="387945"/>
                  <a:pt x="160481" y="413618"/>
                  <a:pt x="125965" y="448419"/>
                </a:cubicBezTo>
                <a:cubicBezTo>
                  <a:pt x="91449" y="483220"/>
                  <a:pt x="62781" y="530286"/>
                  <a:pt x="39961" y="589619"/>
                </a:cubicBezTo>
                <a:lnTo>
                  <a:pt x="370285" y="622138"/>
                </a:lnTo>
                <a:cubicBezTo>
                  <a:pt x="378843" y="593042"/>
                  <a:pt x="393105" y="571648"/>
                  <a:pt x="413073" y="557956"/>
                </a:cubicBezTo>
                <a:cubicBezTo>
                  <a:pt x="440458" y="539700"/>
                  <a:pt x="473547" y="530572"/>
                  <a:pt x="512342" y="530572"/>
                </a:cubicBezTo>
                <a:cubicBezTo>
                  <a:pt x="551707" y="530572"/>
                  <a:pt x="580375" y="537549"/>
                  <a:pt x="598346" y="551504"/>
                </a:cubicBezTo>
                <a:cubicBezTo>
                  <a:pt x="616317" y="565460"/>
                  <a:pt x="625302" y="582408"/>
                  <a:pt x="625302" y="602349"/>
                </a:cubicBezTo>
                <a:cubicBezTo>
                  <a:pt x="625302" y="624563"/>
                  <a:pt x="613892" y="641366"/>
                  <a:pt x="591072" y="652758"/>
                </a:cubicBezTo>
                <a:cubicBezTo>
                  <a:pt x="568252" y="664151"/>
                  <a:pt x="518617" y="674407"/>
                  <a:pt x="442169" y="683526"/>
                </a:cubicBezTo>
                <a:cubicBezTo>
                  <a:pt x="326356" y="696630"/>
                  <a:pt x="240209" y="714866"/>
                  <a:pt x="183729" y="738234"/>
                </a:cubicBezTo>
                <a:cubicBezTo>
                  <a:pt x="127248" y="761603"/>
                  <a:pt x="84032" y="794944"/>
                  <a:pt x="54081" y="838258"/>
                </a:cubicBezTo>
                <a:cubicBezTo>
                  <a:pt x="24130" y="881572"/>
                  <a:pt x="9154" y="929161"/>
                  <a:pt x="9154" y="981023"/>
                </a:cubicBezTo>
                <a:cubicBezTo>
                  <a:pt x="9154" y="1033457"/>
                  <a:pt x="24985" y="1084466"/>
                  <a:pt x="56648" y="1134051"/>
                </a:cubicBezTo>
                <a:cubicBezTo>
                  <a:pt x="88312" y="1183636"/>
                  <a:pt x="138231" y="1223104"/>
                  <a:pt x="206407" y="1252454"/>
                </a:cubicBezTo>
                <a:cubicBezTo>
                  <a:pt x="274582" y="1281804"/>
                  <a:pt x="367433" y="1296478"/>
                  <a:pt x="484957" y="1296478"/>
                </a:cubicBezTo>
                <a:cubicBezTo>
                  <a:pt x="650975" y="1296478"/>
                  <a:pt x="769213" y="1272802"/>
                  <a:pt x="839670" y="1225450"/>
                </a:cubicBezTo>
                <a:cubicBezTo>
                  <a:pt x="910128" y="1178098"/>
                  <a:pt x="955341" y="1110778"/>
                  <a:pt x="975309" y="1023491"/>
                </a:cubicBezTo>
                <a:lnTo>
                  <a:pt x="629581" y="990972"/>
                </a:lnTo>
                <a:cubicBezTo>
                  <a:pt x="615319" y="1032048"/>
                  <a:pt x="595351" y="1061429"/>
                  <a:pt x="569678" y="1079115"/>
                </a:cubicBezTo>
                <a:cubicBezTo>
                  <a:pt x="544005" y="1096801"/>
                  <a:pt x="509774" y="1105644"/>
                  <a:pt x="466986" y="1105644"/>
                </a:cubicBezTo>
                <a:cubicBezTo>
                  <a:pt x="420205" y="1105644"/>
                  <a:pt x="383977" y="1095673"/>
                  <a:pt x="358305" y="1075732"/>
                </a:cubicBezTo>
                <a:cubicBezTo>
                  <a:pt x="338337" y="1060926"/>
                  <a:pt x="328353" y="1042415"/>
                  <a:pt x="328353" y="1020201"/>
                </a:cubicBezTo>
                <a:cubicBezTo>
                  <a:pt x="328353" y="995134"/>
                  <a:pt x="341475" y="975764"/>
                  <a:pt x="367718" y="962090"/>
                </a:cubicBezTo>
                <a:cubicBezTo>
                  <a:pt x="386545" y="952409"/>
                  <a:pt x="436464" y="940446"/>
                  <a:pt x="517476" y="926201"/>
                </a:cubicBezTo>
                <a:cubicBezTo>
                  <a:pt x="638424" y="905119"/>
                  <a:pt x="722431" y="885601"/>
                  <a:pt x="769498" y="867648"/>
                </a:cubicBezTo>
                <a:cubicBezTo>
                  <a:pt x="816565" y="849695"/>
                  <a:pt x="856215" y="819347"/>
                  <a:pt x="888449" y="776603"/>
                </a:cubicBezTo>
                <a:cubicBezTo>
                  <a:pt x="920682" y="733860"/>
                  <a:pt x="936799" y="685130"/>
                  <a:pt x="936799" y="630415"/>
                </a:cubicBezTo>
                <a:cubicBezTo>
                  <a:pt x="936799" y="570565"/>
                  <a:pt x="919399" y="518983"/>
                  <a:pt x="884598" y="475669"/>
                </a:cubicBezTo>
                <a:cubicBezTo>
                  <a:pt x="849797" y="432355"/>
                  <a:pt x="801874" y="400012"/>
                  <a:pt x="740830" y="378641"/>
                </a:cubicBezTo>
                <a:cubicBezTo>
                  <a:pt x="679786" y="357269"/>
                  <a:pt x="597918" y="346583"/>
                  <a:pt x="495226" y="346583"/>
                </a:cubicBezTo>
                <a:close/>
                <a:moveTo>
                  <a:pt x="1480245" y="21394"/>
                </a:moveTo>
                <a:lnTo>
                  <a:pt x="1128527" y="21394"/>
                </a:lnTo>
                <a:lnTo>
                  <a:pt x="1128527" y="1275940"/>
                </a:lnTo>
                <a:lnTo>
                  <a:pt x="1454572" y="1275940"/>
                </a:lnTo>
                <a:lnTo>
                  <a:pt x="1454572" y="1141586"/>
                </a:lnTo>
                <a:cubicBezTo>
                  <a:pt x="1500213" y="1198636"/>
                  <a:pt x="1541860" y="1237146"/>
                  <a:pt x="1579514" y="1257113"/>
                </a:cubicBezTo>
                <a:cubicBezTo>
                  <a:pt x="1629718" y="1283357"/>
                  <a:pt x="1685628" y="1296478"/>
                  <a:pt x="1747243" y="1296478"/>
                </a:cubicBezTo>
                <a:cubicBezTo>
                  <a:pt x="1871043" y="1296478"/>
                  <a:pt x="1965605" y="1249412"/>
                  <a:pt x="2030928" y="1155278"/>
                </a:cubicBezTo>
                <a:cubicBezTo>
                  <a:pt x="2096251" y="1061144"/>
                  <a:pt x="2128913" y="946757"/>
                  <a:pt x="2128913" y="812117"/>
                </a:cubicBezTo>
                <a:cubicBezTo>
                  <a:pt x="2128913" y="661503"/>
                  <a:pt x="2092828" y="546261"/>
                  <a:pt x="2020659" y="466390"/>
                </a:cubicBezTo>
                <a:cubicBezTo>
                  <a:pt x="1948490" y="386518"/>
                  <a:pt x="1856780" y="346583"/>
                  <a:pt x="1745531" y="346583"/>
                </a:cubicBezTo>
                <a:cubicBezTo>
                  <a:pt x="1691333" y="346583"/>
                  <a:pt x="1642127" y="355711"/>
                  <a:pt x="1597913" y="373967"/>
                </a:cubicBezTo>
                <a:cubicBezTo>
                  <a:pt x="1553698" y="392224"/>
                  <a:pt x="1514476" y="419608"/>
                  <a:pt x="1480245" y="456120"/>
                </a:cubicBezTo>
                <a:close/>
                <a:moveTo>
                  <a:pt x="4062934" y="0"/>
                </a:moveTo>
                <a:cubicBezTo>
                  <a:pt x="3924301" y="0"/>
                  <a:pt x="3820611" y="12551"/>
                  <a:pt x="3751865" y="37653"/>
                </a:cubicBezTo>
                <a:cubicBezTo>
                  <a:pt x="3683119" y="62755"/>
                  <a:pt x="3626068" y="101693"/>
                  <a:pt x="3580712" y="154464"/>
                </a:cubicBezTo>
                <a:cubicBezTo>
                  <a:pt x="3535357" y="207236"/>
                  <a:pt x="3501269" y="274128"/>
                  <a:pt x="3478449" y="355141"/>
                </a:cubicBezTo>
                <a:lnTo>
                  <a:pt x="3852417" y="421890"/>
                </a:lnTo>
                <a:cubicBezTo>
                  <a:pt x="3867821" y="374538"/>
                  <a:pt x="3893921" y="338311"/>
                  <a:pt x="3930719" y="313208"/>
                </a:cubicBezTo>
                <a:cubicBezTo>
                  <a:pt x="3967517" y="288106"/>
                  <a:pt x="4014441" y="275555"/>
                  <a:pt x="4071492" y="275555"/>
                </a:cubicBezTo>
                <a:cubicBezTo>
                  <a:pt x="4156498" y="275555"/>
                  <a:pt x="4224245" y="305078"/>
                  <a:pt x="4274735" y="364126"/>
                </a:cubicBezTo>
                <a:cubicBezTo>
                  <a:pt x="4325225" y="423174"/>
                  <a:pt x="4350470" y="516594"/>
                  <a:pt x="4350470" y="644388"/>
                </a:cubicBezTo>
                <a:cubicBezTo>
                  <a:pt x="4350470" y="780169"/>
                  <a:pt x="4324940" y="877155"/>
                  <a:pt x="4273880" y="935347"/>
                </a:cubicBezTo>
                <a:cubicBezTo>
                  <a:pt x="4222819" y="993539"/>
                  <a:pt x="4151648" y="1022635"/>
                  <a:pt x="4060367" y="1022635"/>
                </a:cubicBezTo>
                <a:cubicBezTo>
                  <a:pt x="4017008" y="1022635"/>
                  <a:pt x="3975647" y="1016359"/>
                  <a:pt x="3936282" y="1003808"/>
                </a:cubicBezTo>
                <a:cubicBezTo>
                  <a:pt x="3896917" y="991257"/>
                  <a:pt x="3851846" y="969863"/>
                  <a:pt x="3801071" y="939626"/>
                </a:cubicBezTo>
                <a:lnTo>
                  <a:pt x="3801071" y="821531"/>
                </a:lnTo>
                <a:lnTo>
                  <a:pt x="4060367" y="821531"/>
                </a:lnTo>
                <a:lnTo>
                  <a:pt x="4060367" y="560523"/>
                </a:lnTo>
                <a:lnTo>
                  <a:pt x="3461334" y="560523"/>
                </a:lnTo>
                <a:lnTo>
                  <a:pt x="3461334" y="1095375"/>
                </a:lnTo>
                <a:cubicBezTo>
                  <a:pt x="3576006" y="1173534"/>
                  <a:pt x="3677414" y="1226734"/>
                  <a:pt x="3765557" y="1254974"/>
                </a:cubicBezTo>
                <a:cubicBezTo>
                  <a:pt x="3853700" y="1283214"/>
                  <a:pt x="3958246" y="1297334"/>
                  <a:pt x="4079194" y="1297334"/>
                </a:cubicBezTo>
                <a:cubicBezTo>
                  <a:pt x="4228096" y="1297334"/>
                  <a:pt x="4349472" y="1271947"/>
                  <a:pt x="4443320" y="1221171"/>
                </a:cubicBezTo>
                <a:cubicBezTo>
                  <a:pt x="4537169" y="1170396"/>
                  <a:pt x="4609908" y="1094804"/>
                  <a:pt x="4661539" y="994395"/>
                </a:cubicBezTo>
                <a:cubicBezTo>
                  <a:pt x="4713170" y="893985"/>
                  <a:pt x="4738986" y="778743"/>
                  <a:pt x="4738986" y="648667"/>
                </a:cubicBezTo>
                <a:cubicBezTo>
                  <a:pt x="4738986" y="511745"/>
                  <a:pt x="4710746" y="392651"/>
                  <a:pt x="4654265" y="291386"/>
                </a:cubicBezTo>
                <a:cubicBezTo>
                  <a:pt x="4597785" y="190121"/>
                  <a:pt x="4515062" y="113246"/>
                  <a:pt x="4406095" y="60758"/>
                </a:cubicBezTo>
                <a:cubicBezTo>
                  <a:pt x="4321089" y="20253"/>
                  <a:pt x="4206702" y="0"/>
                  <a:pt x="4062934" y="0"/>
                </a:cubicBezTo>
                <a:close/>
              </a:path>
            </a:pathLst>
          </a:custGeom>
          <a:effectLst>
            <a:outerShdw blurRad="12700" dist="88900" dir="2700000" algn="tl" rotWithShape="0">
              <a:prstClr val="black">
                <a:alpha val="40000"/>
              </a:prstClr>
            </a:outerShdw>
          </a:effectLst>
        </p:spPr>
      </p:pic>
      <p:sp>
        <p:nvSpPr>
          <p:cNvPr id="5" name="Rektangel 4">
            <a:extLst>
              <a:ext uri="{FF2B5EF4-FFF2-40B4-BE49-F238E27FC236}">
                <a16:creationId xmlns:a16="http://schemas.microsoft.com/office/drawing/2014/main" id="{80BC0F87-1168-4842-8404-72CF5CC2CA3F}"/>
              </a:ext>
            </a:extLst>
          </p:cNvPr>
          <p:cNvSpPr/>
          <p:nvPr/>
        </p:nvSpPr>
        <p:spPr>
          <a:xfrm>
            <a:off x="7825623" y="6404472"/>
            <a:ext cx="2735342" cy="405683"/>
          </a:xfrm>
          <a:prstGeom prst="rect">
            <a:avLst/>
          </a:prstGeom>
          <a:noFill/>
        </p:spPr>
        <p:txBody>
          <a:bodyPr wrap="none" lIns="72000" tIns="36000" rIns="72000" bIns="0">
            <a:spAutoFit/>
          </a:bodyPr>
          <a:lstStyle/>
          <a:p>
            <a:pPr algn="ctr"/>
            <a:r>
              <a:rPr lang="sv-SE" sz="2400" b="1" dirty="0">
                <a:latin typeface="MV Boli" panose="02000500030200090000" pitchFamily="2" charset="0"/>
                <a:cs typeface="MV Boli" panose="02000500030200090000" pitchFamily="2" charset="0"/>
              </a:rPr>
              <a:t>Anders Gärdeborn</a:t>
            </a:r>
          </a:p>
        </p:txBody>
      </p:sp>
      <p:pic>
        <p:nvPicPr>
          <p:cNvPr id="7" name="Bildobjekt 6">
            <a:extLst>
              <a:ext uri="{FF2B5EF4-FFF2-40B4-BE49-F238E27FC236}">
                <a16:creationId xmlns:a16="http://schemas.microsoft.com/office/drawing/2014/main" id="{1B93FA92-5EB9-402C-B20F-4038D209A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778" y="5304290"/>
            <a:ext cx="1595821" cy="1303023"/>
          </a:xfrm>
          <a:prstGeom prst="rect">
            <a:avLst/>
          </a:prstGeom>
        </p:spPr>
      </p:pic>
    </p:spTree>
    <p:extLst>
      <p:ext uri="{BB962C8B-B14F-4D97-AF65-F5344CB8AC3E}">
        <p14:creationId xmlns:p14="http://schemas.microsoft.com/office/powerpoint/2010/main" val="270206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8712">
        <p159:morph option="byObject"/>
      </p:transition>
    </mc:Choice>
    <mc:Fallback xmlns="">
      <p:transition spd="slow" advTm="18712">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4B62234-E362-4AE4-823A-C7D3733AE7A8}"/>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34600" y="3156513"/>
            <a:ext cx="4497882" cy="3552624"/>
          </a:xfrm>
          <a:prstGeom prst="rect">
            <a:avLst/>
          </a:prstGeom>
          <a:effectLst>
            <a:outerShdw blurRad="76200" dir="13500000" sy="23000" kx="1200000" algn="br" rotWithShape="0">
              <a:prstClr val="black">
                <a:alpha val="20000"/>
              </a:prstClr>
            </a:outerShdw>
          </a:effectLst>
        </p:spPr>
      </p:pic>
      <p:sp>
        <p:nvSpPr>
          <p:cNvPr id="2" name="Rubrik 1">
            <a:extLst>
              <a:ext uri="{FF2B5EF4-FFF2-40B4-BE49-F238E27FC236}">
                <a16:creationId xmlns:a16="http://schemas.microsoft.com/office/drawing/2014/main" id="{3DD629BC-22AA-4DDA-9170-56C84CCFA511}"/>
              </a:ext>
            </a:extLst>
          </p:cNvPr>
          <p:cNvSpPr>
            <a:spLocks noGrp="1"/>
          </p:cNvSpPr>
          <p:nvPr>
            <p:ph type="title"/>
          </p:nvPr>
        </p:nvSpPr>
        <p:spPr/>
        <p:txBody>
          <a:bodyPr/>
          <a:lstStyle/>
          <a:p>
            <a:r>
              <a:rPr lang="sv-SE" dirty="0"/>
              <a:t>Vad betyder ”Ande” i Bibeln?</a:t>
            </a:r>
          </a:p>
        </p:txBody>
      </p:sp>
      <p:sp>
        <p:nvSpPr>
          <p:cNvPr id="3" name="textruta 2">
            <a:extLst>
              <a:ext uri="{FF2B5EF4-FFF2-40B4-BE49-F238E27FC236}">
                <a16:creationId xmlns:a16="http://schemas.microsoft.com/office/drawing/2014/main" id="{67119F35-8C53-4708-AA0D-DA5D9D44685E}"/>
              </a:ext>
            </a:extLst>
          </p:cNvPr>
          <p:cNvSpPr txBox="1"/>
          <p:nvPr/>
        </p:nvSpPr>
        <p:spPr>
          <a:xfrm>
            <a:off x="1" y="850022"/>
            <a:ext cx="12192000" cy="5386090"/>
          </a:xfrm>
          <a:prstGeom prst="rect">
            <a:avLst/>
          </a:prstGeom>
          <a:noFill/>
        </p:spPr>
        <p:txBody>
          <a:bodyPr wrap="square" lIns="180000" rtlCol="0">
            <a:spAutoFit/>
          </a:bodyPr>
          <a:lstStyle/>
          <a:p>
            <a:r>
              <a:rPr lang="sv-SE" sz="2400" dirty="0"/>
              <a:t>”Ande” är en översättning av </a:t>
            </a:r>
            <a:r>
              <a:rPr lang="sv-SE" sz="2400" b="1" i="1" dirty="0"/>
              <a:t>ruah</a:t>
            </a:r>
            <a:r>
              <a:rPr lang="sv-SE" sz="2400" i="1" dirty="0"/>
              <a:t> (hebreiska)</a:t>
            </a:r>
            <a:r>
              <a:rPr lang="sv-SE" sz="2400" dirty="0"/>
              <a:t> och </a:t>
            </a:r>
            <a:r>
              <a:rPr lang="sv-SE" sz="2400" b="1" i="1" dirty="0"/>
              <a:t>pneuma (</a:t>
            </a:r>
            <a:r>
              <a:rPr lang="sv-SE" sz="2400" i="1" dirty="0"/>
              <a:t>grekiska).</a:t>
            </a:r>
            <a:endParaRPr lang="sv-SE" sz="2400" dirty="0"/>
          </a:p>
          <a:p>
            <a:pPr marL="271463" indent="-271463">
              <a:spcBef>
                <a:spcPts val="1200"/>
              </a:spcBef>
              <a:buFont typeface="Arial" panose="020B0604020202020204" pitchFamily="34" charset="0"/>
              <a:buChar char="•"/>
              <a:tabLst>
                <a:tab pos="2422525" algn="l"/>
              </a:tabLst>
            </a:pPr>
            <a:r>
              <a:rPr lang="sv-SE" i="1" dirty="0">
                <a:effectLst>
                  <a:outerShdw blurRad="38100" dist="38100" dir="2700000" algn="tl">
                    <a:srgbClr val="000000">
                      <a:alpha val="43137"/>
                    </a:srgbClr>
                  </a:outerShdw>
                </a:effectLst>
              </a:rPr>
              <a:t>Bokstavlig</a:t>
            </a:r>
            <a:r>
              <a:rPr lang="sv-SE" dirty="0"/>
              <a:t> betydelse:	En förflyttning av luft som </a:t>
            </a:r>
            <a:r>
              <a:rPr lang="sv-SE" b="1" i="1" dirty="0"/>
              <a:t>Vind</a:t>
            </a:r>
            <a:r>
              <a:rPr lang="sv-SE" dirty="0"/>
              <a:t>, </a:t>
            </a:r>
            <a:r>
              <a:rPr lang="sv-SE" b="1" i="1" dirty="0"/>
              <a:t>Andning</a:t>
            </a:r>
            <a:r>
              <a:rPr lang="sv-SE" dirty="0"/>
              <a:t>, </a:t>
            </a:r>
            <a:r>
              <a:rPr lang="sv-SE" b="1" i="1" dirty="0"/>
              <a:t>Andedräkt</a:t>
            </a:r>
            <a:r>
              <a:rPr lang="sv-SE" dirty="0"/>
              <a:t>.</a:t>
            </a:r>
            <a:br>
              <a:rPr lang="sv-SE" dirty="0"/>
            </a:br>
            <a:r>
              <a:rPr lang="sv-SE" i="1" dirty="0">
                <a:effectLst>
                  <a:outerShdw blurRad="38100" dist="38100" dir="2700000" algn="tl">
                    <a:srgbClr val="000000">
                      <a:alpha val="43137"/>
                    </a:srgbClr>
                  </a:outerShdw>
                </a:effectLst>
              </a:rPr>
              <a:t>Metaforisk</a:t>
            </a:r>
            <a:r>
              <a:rPr lang="sv-SE" dirty="0"/>
              <a:t> betydelse:	Någonting osynligt men med synliga verkningar.</a:t>
            </a:r>
          </a:p>
          <a:p>
            <a:pPr marL="534988" indent="-173038">
              <a:spcBef>
                <a:spcPts val="600"/>
              </a:spcBef>
              <a:buFont typeface="Arial" panose="020B0604020202020204" pitchFamily="34" charset="0"/>
              <a:buChar char="•"/>
              <a:tabLst>
                <a:tab pos="2422525" algn="l"/>
              </a:tabLst>
            </a:pPr>
            <a:r>
              <a:rPr lang="sv-SE" b="1" i="1" dirty="0">
                <a:solidFill>
                  <a:srgbClr val="C00000"/>
                </a:solidFill>
                <a:effectLst/>
              </a:rPr>
              <a:t>Vinden</a:t>
            </a:r>
            <a:r>
              <a:rPr lang="sv-SE" dirty="0">
                <a:solidFill>
                  <a:srgbClr val="C00000"/>
                </a:solidFill>
                <a:effectLst/>
              </a:rPr>
              <a:t> </a:t>
            </a:r>
            <a:r>
              <a:rPr lang="sv-SE" i="1" dirty="0">
                <a:solidFill>
                  <a:srgbClr val="C00000"/>
                </a:solidFill>
                <a:effectLst/>
              </a:rPr>
              <a:t>[</a:t>
            </a:r>
            <a:r>
              <a:rPr lang="sv-SE" i="1" u="sng" dirty="0">
                <a:solidFill>
                  <a:srgbClr val="C00000"/>
                </a:solidFill>
                <a:effectLst/>
              </a:rPr>
              <a:t>pneuma, bokstavligt</a:t>
            </a:r>
            <a:r>
              <a:rPr lang="sv-SE" i="1" dirty="0">
                <a:solidFill>
                  <a:srgbClr val="C00000"/>
                </a:solidFill>
                <a:effectLst/>
              </a:rPr>
              <a:t>] </a:t>
            </a:r>
            <a:r>
              <a:rPr lang="sv-SE" dirty="0">
                <a:solidFill>
                  <a:srgbClr val="C00000"/>
                </a:solidFill>
                <a:effectLst/>
              </a:rPr>
              <a:t>blåser vart den vill, och du hör dess sus, men du vet inte varifrån den kommer </a:t>
            </a:r>
            <a:br>
              <a:rPr lang="sv-SE" dirty="0">
                <a:solidFill>
                  <a:srgbClr val="C00000"/>
                </a:solidFill>
                <a:effectLst/>
              </a:rPr>
            </a:br>
            <a:r>
              <a:rPr lang="sv-SE" dirty="0">
                <a:solidFill>
                  <a:srgbClr val="C00000"/>
                </a:solidFill>
                <a:effectLst/>
              </a:rPr>
              <a:t>eller vart den är på väg. Så är det med var och en som är född av </a:t>
            </a:r>
            <a:r>
              <a:rPr lang="sv-SE" b="1" i="1" dirty="0">
                <a:solidFill>
                  <a:srgbClr val="C00000"/>
                </a:solidFill>
                <a:effectLst/>
              </a:rPr>
              <a:t>Anden</a:t>
            </a:r>
            <a:r>
              <a:rPr lang="sv-SE" i="1" dirty="0">
                <a:solidFill>
                  <a:srgbClr val="C00000"/>
                </a:solidFill>
                <a:effectLst/>
              </a:rPr>
              <a:t> [</a:t>
            </a:r>
            <a:r>
              <a:rPr lang="sv-SE" i="1" u="sng" dirty="0">
                <a:solidFill>
                  <a:srgbClr val="C00000"/>
                </a:solidFill>
                <a:effectLst/>
              </a:rPr>
              <a:t>pneuma, metaforiskt</a:t>
            </a:r>
            <a:r>
              <a:rPr lang="sv-SE" i="1" dirty="0">
                <a:solidFill>
                  <a:srgbClr val="C00000"/>
                </a:solidFill>
                <a:effectLst/>
              </a:rPr>
              <a:t>]</a:t>
            </a:r>
            <a:r>
              <a:rPr lang="sv-SE" dirty="0">
                <a:solidFill>
                  <a:srgbClr val="C00000"/>
                </a:solidFill>
                <a:effectLst/>
              </a:rPr>
              <a:t>.</a:t>
            </a:r>
            <a:r>
              <a:rPr lang="sv-SE" sz="1400" dirty="0">
                <a:solidFill>
                  <a:srgbClr val="C00000"/>
                </a:solidFill>
                <a:effectLst/>
              </a:rPr>
              <a:t> </a:t>
            </a:r>
            <a:r>
              <a:rPr lang="sv-SE" sz="1400" dirty="0">
                <a:effectLst/>
              </a:rPr>
              <a:t>(Joh 3:8)</a:t>
            </a:r>
          </a:p>
          <a:p>
            <a:pPr marL="271463" indent="-271463">
              <a:spcBef>
                <a:spcPts val="1200"/>
              </a:spcBef>
              <a:buFont typeface="Arial" panose="020B0604020202020204" pitchFamily="34" charset="0"/>
              <a:buChar char="•"/>
            </a:pPr>
            <a:r>
              <a:rPr lang="sv-SE" dirty="0"/>
              <a:t>Olika betydelser i Bibeln:</a:t>
            </a:r>
          </a:p>
          <a:p>
            <a:pPr marL="534988" lvl="1" indent="-180975">
              <a:spcBef>
                <a:spcPts val="600"/>
              </a:spcBef>
              <a:buFont typeface="Arial" panose="020B0604020202020204" pitchFamily="34" charset="0"/>
              <a:buChar char="•"/>
            </a:pPr>
            <a:r>
              <a:rPr lang="sv-SE" i="1" dirty="0">
                <a:effectLst>
                  <a:outerShdw blurRad="38100" dist="38100" dir="2700000" algn="tl">
                    <a:srgbClr val="000000">
                      <a:alpha val="43137"/>
                    </a:srgbClr>
                  </a:outerShdw>
                </a:effectLst>
              </a:rPr>
              <a:t>Vind: </a:t>
            </a:r>
            <a:r>
              <a:rPr lang="sv-SE" dirty="0">
                <a:solidFill>
                  <a:srgbClr val="C00000"/>
                </a:solidFill>
                <a:effectLst/>
              </a:rPr>
              <a:t>Gud… lät en </a:t>
            </a:r>
            <a:r>
              <a:rPr lang="sv-SE" b="1" i="1" dirty="0">
                <a:solidFill>
                  <a:srgbClr val="C00000"/>
                </a:solidFill>
                <a:effectLst/>
              </a:rPr>
              <a:t>vind</a:t>
            </a:r>
            <a:r>
              <a:rPr lang="sv-SE" i="1" dirty="0">
                <a:solidFill>
                  <a:srgbClr val="C00000"/>
                </a:solidFill>
                <a:effectLst/>
              </a:rPr>
              <a:t> [ruah]</a:t>
            </a:r>
            <a:r>
              <a:rPr lang="sv-SE" dirty="0">
                <a:solidFill>
                  <a:srgbClr val="C00000"/>
                </a:solidFill>
                <a:effectLst/>
              </a:rPr>
              <a:t> gå fram över jorden.</a:t>
            </a:r>
            <a:r>
              <a:rPr lang="sv-SE" dirty="0">
                <a:effectLst/>
              </a:rPr>
              <a:t> </a:t>
            </a:r>
            <a:r>
              <a:rPr lang="sv-SE" sz="1400" dirty="0">
                <a:effectLst/>
              </a:rPr>
              <a:t>(1 Mos 8:1)</a:t>
            </a:r>
            <a:endParaRPr lang="sv-SE" sz="1400" i="1" dirty="0">
              <a:effectLst>
                <a:outerShdw blurRad="38100" dist="38100" dir="2700000" algn="tl">
                  <a:srgbClr val="000000">
                    <a:alpha val="43137"/>
                  </a:srgbClr>
                </a:outerShdw>
              </a:effectLst>
            </a:endParaRPr>
          </a:p>
          <a:p>
            <a:pPr marL="534988" indent="-180975">
              <a:spcBef>
                <a:spcPts val="600"/>
              </a:spcBef>
              <a:buFont typeface="Arial" panose="020B0604020202020204" pitchFamily="34" charset="0"/>
              <a:buChar char="•"/>
            </a:pPr>
            <a:r>
              <a:rPr lang="sv-SE" i="1" dirty="0">
                <a:effectLst>
                  <a:outerShdw blurRad="38100" dist="38100" dir="2700000" algn="tl">
                    <a:srgbClr val="000000">
                      <a:alpha val="43137"/>
                    </a:srgbClr>
                  </a:outerShdw>
                </a:effectLst>
              </a:rPr>
              <a:t>Livsanden</a:t>
            </a:r>
            <a:r>
              <a:rPr lang="sv-SE" dirty="0">
                <a:effectLst/>
              </a:rPr>
              <a:t>: </a:t>
            </a:r>
            <a:r>
              <a:rPr lang="sv-SE" dirty="0">
                <a:solidFill>
                  <a:srgbClr val="C00000"/>
                </a:solidFill>
                <a:effectLst/>
              </a:rPr>
              <a:t>Om [den Allsmäktige]… tog tillbaka sin </a:t>
            </a:r>
            <a:r>
              <a:rPr lang="sv-SE" b="1" i="1" dirty="0">
                <a:solidFill>
                  <a:srgbClr val="C00000"/>
                </a:solidFill>
                <a:effectLst/>
              </a:rPr>
              <a:t>ande</a:t>
            </a:r>
            <a:r>
              <a:rPr lang="sv-SE" i="1" dirty="0">
                <a:solidFill>
                  <a:srgbClr val="C00000"/>
                </a:solidFill>
                <a:effectLst/>
              </a:rPr>
              <a:t> [ruah]</a:t>
            </a:r>
            <a:r>
              <a:rPr lang="sv-SE" dirty="0">
                <a:solidFill>
                  <a:srgbClr val="C00000"/>
                </a:solidFill>
                <a:effectLst/>
              </a:rPr>
              <a:t>, sin </a:t>
            </a:r>
            <a:r>
              <a:rPr lang="sv-SE" i="1" u="sng" dirty="0">
                <a:solidFill>
                  <a:srgbClr val="C00000"/>
                </a:solidFill>
                <a:effectLst/>
              </a:rPr>
              <a:t>livsfläkt</a:t>
            </a:r>
            <a:r>
              <a:rPr lang="sv-SE" dirty="0">
                <a:solidFill>
                  <a:srgbClr val="C00000"/>
                </a:solidFill>
                <a:effectLst/>
              </a:rPr>
              <a:t>, då skulle allt levande förgås.</a:t>
            </a:r>
            <a:r>
              <a:rPr lang="sv-SE" dirty="0">
                <a:effectLst/>
              </a:rPr>
              <a:t> </a:t>
            </a:r>
            <a:r>
              <a:rPr lang="sv-SE" sz="1400" dirty="0">
                <a:effectLst/>
              </a:rPr>
              <a:t>(Job 34:14-15) </a:t>
            </a:r>
            <a:br>
              <a:rPr lang="sv-SE" sz="1400" dirty="0">
                <a:effectLst/>
              </a:rPr>
            </a:br>
            <a:r>
              <a:rPr lang="sv-SE" dirty="0">
                <a:effectLst/>
              </a:rPr>
              <a:t>Jesus på korset: </a:t>
            </a:r>
            <a:r>
              <a:rPr kumimoji="0" lang="LID4096" altLang="LID4096" b="0" i="0" u="none" strike="noStrike" normalizeH="0" baseline="0" dirty="0">
                <a:ln>
                  <a:noFill/>
                </a:ln>
                <a:solidFill>
                  <a:srgbClr val="C00000"/>
                </a:solidFill>
                <a:effectLst/>
              </a:rPr>
              <a:t>Far, i dina händer överlämnar jag min </a:t>
            </a:r>
            <a:r>
              <a:rPr kumimoji="0" lang="LID4096" altLang="LID4096" b="1" i="1" u="none" strike="noStrike" normalizeH="0" baseline="0" dirty="0">
                <a:ln>
                  <a:noFill/>
                </a:ln>
                <a:solidFill>
                  <a:srgbClr val="C00000"/>
                </a:solidFill>
                <a:effectLst/>
              </a:rPr>
              <a:t>ande</a:t>
            </a:r>
            <a:r>
              <a:rPr kumimoji="0" lang="sv-SE" altLang="LID4096" b="0" i="1" u="none" strike="noStrike" normalizeH="0" baseline="0" dirty="0">
                <a:ln>
                  <a:noFill/>
                </a:ln>
                <a:solidFill>
                  <a:srgbClr val="C00000"/>
                </a:solidFill>
                <a:effectLst/>
              </a:rPr>
              <a:t> [pneuma]</a:t>
            </a:r>
            <a:r>
              <a:rPr kumimoji="0" lang="LID4096" altLang="LID4096" b="0" i="0" u="none" strike="noStrike" normalizeH="0" baseline="0" dirty="0">
                <a:ln>
                  <a:noFill/>
                </a:ln>
                <a:solidFill>
                  <a:srgbClr val="C00000"/>
                </a:solidFill>
                <a:effectLst/>
              </a:rPr>
              <a:t>. </a:t>
            </a:r>
            <a:r>
              <a:rPr lang="sv-SE" sz="1400" dirty="0">
                <a:effectLst/>
              </a:rPr>
              <a:t>(Luk 23:46)</a:t>
            </a:r>
          </a:p>
          <a:p>
            <a:pPr marL="534988" lvl="1" indent="-180975">
              <a:spcBef>
                <a:spcPts val="600"/>
              </a:spcBef>
              <a:buFont typeface="Arial" panose="020B0604020202020204" pitchFamily="34" charset="0"/>
              <a:buChar char="•"/>
            </a:pPr>
            <a:r>
              <a:rPr lang="sv-SE" i="1" dirty="0">
                <a:effectLst>
                  <a:outerShdw blurRad="38100" dist="38100" dir="2700000" algn="tl">
                    <a:srgbClr val="000000">
                      <a:alpha val="43137"/>
                    </a:srgbClr>
                  </a:outerShdw>
                </a:effectLst>
              </a:rPr>
              <a:t>Icke-fysiska varelser:</a:t>
            </a:r>
            <a:r>
              <a:rPr lang="sv-SE" i="1" dirty="0">
                <a:solidFill>
                  <a:srgbClr val="C00000"/>
                </a:solidFill>
                <a:effectLst>
                  <a:outerShdw blurRad="38100" dist="38100" dir="2700000" algn="tl">
                    <a:srgbClr val="000000">
                      <a:alpha val="43137"/>
                    </a:srgbClr>
                  </a:outerShdw>
                </a:effectLst>
              </a:rPr>
              <a:t> </a:t>
            </a:r>
            <a:r>
              <a:rPr lang="sv-SE" dirty="0">
                <a:solidFill>
                  <a:srgbClr val="C00000"/>
                </a:solidFill>
                <a:effectLst/>
              </a:rPr>
              <a:t>Är inte änglarna </a:t>
            </a:r>
            <a:r>
              <a:rPr lang="sv-SE" b="1" i="1" dirty="0">
                <a:solidFill>
                  <a:srgbClr val="C00000"/>
                </a:solidFill>
                <a:effectLst/>
              </a:rPr>
              <a:t>andar</a:t>
            </a:r>
            <a:r>
              <a:rPr lang="sv-SE" i="1" dirty="0">
                <a:solidFill>
                  <a:srgbClr val="C00000"/>
                </a:solidFill>
                <a:effectLst/>
              </a:rPr>
              <a:t> [pneuma]</a:t>
            </a:r>
            <a:r>
              <a:rPr lang="sv-SE" dirty="0">
                <a:solidFill>
                  <a:srgbClr val="C00000"/>
                </a:solidFill>
                <a:effectLst/>
              </a:rPr>
              <a:t> i Guds tjänst.</a:t>
            </a:r>
            <a:r>
              <a:rPr lang="sv-SE" dirty="0">
                <a:effectLst/>
              </a:rPr>
              <a:t> </a:t>
            </a:r>
            <a:r>
              <a:rPr lang="sv-SE" sz="1400" dirty="0">
                <a:effectLst/>
              </a:rPr>
              <a:t>(Hebr 1:14)</a:t>
            </a:r>
            <a:r>
              <a:rPr lang="sv-SE" dirty="0">
                <a:effectLst/>
              </a:rPr>
              <a:t> </a:t>
            </a:r>
            <a:br>
              <a:rPr lang="sv-SE" dirty="0">
                <a:effectLst/>
              </a:rPr>
            </a:br>
            <a:r>
              <a:rPr lang="sv-SE" dirty="0">
                <a:solidFill>
                  <a:srgbClr val="C00000"/>
                </a:solidFill>
                <a:effectLst/>
              </a:rPr>
              <a:t>Då kom en </a:t>
            </a:r>
            <a:r>
              <a:rPr lang="sv-SE" b="1" i="1" dirty="0">
                <a:solidFill>
                  <a:srgbClr val="C00000"/>
                </a:solidFill>
                <a:effectLst/>
              </a:rPr>
              <a:t>ande</a:t>
            </a:r>
            <a:r>
              <a:rPr lang="sv-SE" i="1" dirty="0">
                <a:solidFill>
                  <a:srgbClr val="C00000"/>
                </a:solidFill>
                <a:effectLst/>
              </a:rPr>
              <a:t> [ruah]</a:t>
            </a:r>
            <a:r>
              <a:rPr lang="sv-SE" dirty="0">
                <a:solidFill>
                  <a:srgbClr val="C00000"/>
                </a:solidFill>
                <a:effectLst/>
              </a:rPr>
              <a:t> fram och ställde sig inför Herren. </a:t>
            </a:r>
            <a:r>
              <a:rPr lang="sv-SE" sz="1400" dirty="0"/>
              <a:t>(1 Kung 22:21)</a:t>
            </a:r>
            <a:r>
              <a:rPr lang="sv-SE" sz="1400" dirty="0">
                <a:effectLst/>
              </a:rPr>
              <a:t> </a:t>
            </a:r>
            <a:r>
              <a:rPr lang="sv-SE" dirty="0">
                <a:effectLst/>
              </a:rPr>
              <a:t> </a:t>
            </a:r>
            <a:br>
              <a:rPr lang="sv-SE" dirty="0">
                <a:effectLst/>
              </a:rPr>
            </a:br>
            <a:r>
              <a:rPr lang="sv-SE" dirty="0">
                <a:solidFill>
                  <a:srgbClr val="C00000"/>
                </a:solidFill>
              </a:rPr>
              <a:t>Gud är </a:t>
            </a:r>
            <a:r>
              <a:rPr lang="sv-SE" b="1" i="1" dirty="0">
                <a:solidFill>
                  <a:srgbClr val="C00000"/>
                </a:solidFill>
              </a:rPr>
              <a:t>ande</a:t>
            </a:r>
            <a:r>
              <a:rPr lang="sv-SE" i="1" dirty="0">
                <a:solidFill>
                  <a:srgbClr val="C00000"/>
                </a:solidFill>
              </a:rPr>
              <a:t> [pneuma]</a:t>
            </a:r>
            <a:r>
              <a:rPr lang="sv-SE" dirty="0">
                <a:solidFill>
                  <a:srgbClr val="C00000"/>
                </a:solidFill>
              </a:rPr>
              <a:t>. </a:t>
            </a:r>
            <a:r>
              <a:rPr lang="sv-SE" sz="1400" dirty="0"/>
              <a:t>(Joh 4:24)</a:t>
            </a:r>
            <a:endParaRPr lang="sv-SE" dirty="0">
              <a:effectLst/>
            </a:endParaRPr>
          </a:p>
          <a:p>
            <a:pPr marL="534988" lvl="1" indent="-180975">
              <a:spcBef>
                <a:spcPts val="600"/>
              </a:spcBef>
              <a:buFont typeface="Arial" panose="020B0604020202020204" pitchFamily="34" charset="0"/>
              <a:buChar char="•"/>
            </a:pPr>
            <a:r>
              <a:rPr lang="sv-SE" i="1" dirty="0">
                <a:effectLst>
                  <a:outerShdw blurRad="38100" dist="38100" dir="2700000" algn="tl">
                    <a:srgbClr val="000000">
                      <a:alpha val="43137"/>
                    </a:srgbClr>
                  </a:outerShdw>
                </a:effectLst>
              </a:rPr>
              <a:t>”Det innersta väsendet”:</a:t>
            </a:r>
            <a:r>
              <a:rPr lang="sv-SE" dirty="0">
                <a:solidFill>
                  <a:srgbClr val="C00000"/>
                </a:solidFill>
              </a:rPr>
              <a:t> M</a:t>
            </a:r>
            <a:r>
              <a:rPr lang="sv-SE" dirty="0">
                <a:solidFill>
                  <a:srgbClr val="C00000"/>
                </a:solidFill>
                <a:effectLst/>
              </a:rPr>
              <a:t>in </a:t>
            </a:r>
            <a:r>
              <a:rPr lang="sv-SE" b="1" i="1" dirty="0">
                <a:solidFill>
                  <a:srgbClr val="C00000"/>
                </a:solidFill>
                <a:effectLst/>
              </a:rPr>
              <a:t>ande</a:t>
            </a:r>
            <a:r>
              <a:rPr lang="sv-SE" i="1" dirty="0">
                <a:solidFill>
                  <a:srgbClr val="C00000"/>
                </a:solidFill>
                <a:effectLst/>
              </a:rPr>
              <a:t> [pneuma]</a:t>
            </a:r>
            <a:r>
              <a:rPr lang="sv-SE" dirty="0">
                <a:solidFill>
                  <a:srgbClr val="C00000"/>
                </a:solidFill>
                <a:effectLst/>
              </a:rPr>
              <a:t> jublar över Gud</a:t>
            </a:r>
            <a:r>
              <a:rPr lang="sv-SE" dirty="0">
                <a:solidFill>
                  <a:srgbClr val="C00000"/>
                </a:solidFill>
              </a:rPr>
              <a:t>.</a:t>
            </a:r>
            <a:r>
              <a:rPr lang="sv-SE" dirty="0"/>
              <a:t> </a:t>
            </a:r>
            <a:r>
              <a:rPr lang="sv-SE" sz="1400" dirty="0"/>
              <a:t>(Luk 1:47)</a:t>
            </a:r>
            <a:r>
              <a:rPr lang="sv-SE" sz="1400" dirty="0">
                <a:solidFill>
                  <a:srgbClr val="C00000"/>
                </a:solidFill>
              </a:rPr>
              <a:t> </a:t>
            </a:r>
            <a:br>
              <a:rPr lang="sv-SE" sz="1400" dirty="0">
                <a:solidFill>
                  <a:srgbClr val="C00000"/>
                </a:solidFill>
              </a:rPr>
            </a:br>
            <a:r>
              <a:rPr lang="sv-SE" dirty="0">
                <a:solidFill>
                  <a:srgbClr val="C00000"/>
                </a:solidFill>
                <a:effectLst/>
              </a:rPr>
              <a:t>Jesus suckade i sin </a:t>
            </a:r>
            <a:r>
              <a:rPr lang="sv-SE" b="1" i="1" dirty="0">
                <a:solidFill>
                  <a:srgbClr val="C00000"/>
                </a:solidFill>
                <a:effectLst/>
              </a:rPr>
              <a:t>ande</a:t>
            </a:r>
            <a:r>
              <a:rPr lang="sv-SE" i="1" dirty="0">
                <a:solidFill>
                  <a:srgbClr val="C00000"/>
                </a:solidFill>
                <a:effectLst/>
              </a:rPr>
              <a:t> [pneuma]</a:t>
            </a:r>
            <a:r>
              <a:rPr lang="sv-SE" dirty="0">
                <a:solidFill>
                  <a:srgbClr val="C00000"/>
                </a:solidFill>
                <a:effectLst/>
              </a:rPr>
              <a:t>. </a:t>
            </a:r>
            <a:r>
              <a:rPr lang="sv-SE" sz="1400" dirty="0">
                <a:effectLst/>
              </a:rPr>
              <a:t>(Mark 8:12) </a:t>
            </a:r>
            <a:br>
              <a:rPr lang="sv-SE" sz="1400" dirty="0">
                <a:effectLst/>
              </a:rPr>
            </a:br>
            <a:r>
              <a:rPr lang="sv-SE" dirty="0">
                <a:solidFill>
                  <a:srgbClr val="C00000"/>
                </a:solidFill>
                <a:effectLst/>
              </a:rPr>
              <a:t>I min tjänare Kaleb är en annan </a:t>
            </a:r>
            <a:r>
              <a:rPr lang="sv-SE" b="1" i="1" dirty="0">
                <a:solidFill>
                  <a:srgbClr val="C00000"/>
                </a:solidFill>
                <a:effectLst/>
              </a:rPr>
              <a:t>ande</a:t>
            </a:r>
            <a:r>
              <a:rPr lang="sv-SE" i="1" dirty="0">
                <a:solidFill>
                  <a:srgbClr val="C00000"/>
                </a:solidFill>
                <a:effectLst/>
              </a:rPr>
              <a:t> [ruah]</a:t>
            </a:r>
            <a:r>
              <a:rPr lang="sv-SE" dirty="0">
                <a:effectLst/>
              </a:rPr>
              <a:t>. </a:t>
            </a:r>
            <a:r>
              <a:rPr lang="sv-SE" sz="1400" dirty="0">
                <a:effectLst/>
              </a:rPr>
              <a:t>(4 Mos 14:24)</a:t>
            </a:r>
          </a:p>
          <a:p>
            <a:pPr marL="534988" lvl="1" indent="-180975">
              <a:spcBef>
                <a:spcPts val="600"/>
              </a:spcBef>
              <a:buFont typeface="Arial" panose="020B0604020202020204" pitchFamily="34" charset="0"/>
              <a:buChar char="•"/>
            </a:pPr>
            <a:r>
              <a:rPr lang="sv-SE" i="1" dirty="0">
                <a:effectLst>
                  <a:outerShdw blurRad="38100" dist="38100" dir="2700000" algn="tl">
                    <a:srgbClr val="000000">
                      <a:alpha val="43137"/>
                    </a:srgbClr>
                  </a:outerShdw>
                </a:effectLst>
              </a:rPr>
              <a:t>Guds Ande: </a:t>
            </a:r>
            <a:r>
              <a:rPr lang="sv-SE" dirty="0"/>
              <a:t>Nästa bild.</a:t>
            </a:r>
            <a:endParaRPr lang="LID4096" dirty="0">
              <a:highlight>
                <a:srgbClr val="FFFF00"/>
              </a:highlight>
            </a:endParaRPr>
          </a:p>
        </p:txBody>
      </p:sp>
      <p:sp>
        <p:nvSpPr>
          <p:cNvPr id="7" name="textruta 6">
            <a:extLst>
              <a:ext uri="{FF2B5EF4-FFF2-40B4-BE49-F238E27FC236}">
                <a16:creationId xmlns:a16="http://schemas.microsoft.com/office/drawing/2014/main" id="{E829CDA6-F6DB-461F-B3EA-EA6DA764FC1E}"/>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2944105563"/>
      </p:ext>
    </p:extLst>
  </p:cSld>
  <p:clrMapOvr>
    <a:masterClrMapping/>
  </p:clrMapOvr>
  <p:transition advTm="2852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fågel, duva&#10;&#10;Automatiskt genererad beskrivning">
            <a:extLst>
              <a:ext uri="{FF2B5EF4-FFF2-40B4-BE49-F238E27FC236}">
                <a16:creationId xmlns:a16="http://schemas.microsoft.com/office/drawing/2014/main" id="{00F1B068-F330-467C-B507-863AFEBB9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473" y="900000"/>
            <a:ext cx="5960528" cy="5676472"/>
          </a:xfrm>
          <a:prstGeom prst="rect">
            <a:avLst/>
          </a:prstGeom>
        </p:spPr>
      </p:pic>
      <p:sp>
        <p:nvSpPr>
          <p:cNvPr id="2" name="Rubrik 1">
            <a:extLst>
              <a:ext uri="{FF2B5EF4-FFF2-40B4-BE49-F238E27FC236}">
                <a16:creationId xmlns:a16="http://schemas.microsoft.com/office/drawing/2014/main" id="{6585BB15-D8D5-4960-92C2-89C1ABD227B1}"/>
              </a:ext>
            </a:extLst>
          </p:cNvPr>
          <p:cNvSpPr>
            <a:spLocks noGrp="1"/>
          </p:cNvSpPr>
          <p:nvPr>
            <p:ph type="title"/>
          </p:nvPr>
        </p:nvSpPr>
        <p:spPr/>
        <p:txBody>
          <a:bodyPr/>
          <a:lstStyle/>
          <a:p>
            <a:r>
              <a:rPr lang="sv-SE" dirty="0"/>
              <a:t>Guds Ande</a:t>
            </a:r>
            <a:endParaRPr lang="LID4096" dirty="0"/>
          </a:p>
        </p:txBody>
      </p:sp>
      <p:sp>
        <p:nvSpPr>
          <p:cNvPr id="7" name="textruta 6">
            <a:extLst>
              <a:ext uri="{FF2B5EF4-FFF2-40B4-BE49-F238E27FC236}">
                <a16:creationId xmlns:a16="http://schemas.microsoft.com/office/drawing/2014/main" id="{DA8C6EC2-2573-448A-BD03-8BB76451846F}"/>
              </a:ext>
            </a:extLst>
          </p:cNvPr>
          <p:cNvSpPr txBox="1"/>
          <p:nvPr/>
        </p:nvSpPr>
        <p:spPr>
          <a:xfrm>
            <a:off x="-2" y="818911"/>
            <a:ext cx="12192000" cy="4616648"/>
          </a:xfrm>
          <a:prstGeom prst="rect">
            <a:avLst/>
          </a:prstGeom>
          <a:noFill/>
        </p:spPr>
        <p:txBody>
          <a:bodyPr wrap="square" lIns="180000">
            <a:spAutoFit/>
          </a:bodyPr>
          <a:lstStyle/>
          <a:p>
            <a:pPr>
              <a:spcBef>
                <a:spcPts val="600"/>
              </a:spcBef>
            </a:pPr>
            <a:r>
              <a:rPr lang="sv-SE" dirty="0">
                <a:solidFill>
                  <a:srgbClr val="C00000"/>
                </a:solidFill>
              </a:rPr>
              <a:t>Gud är </a:t>
            </a:r>
            <a:r>
              <a:rPr lang="sv-SE" b="1" i="1" dirty="0">
                <a:solidFill>
                  <a:srgbClr val="C00000"/>
                </a:solidFill>
              </a:rPr>
              <a:t>ande</a:t>
            </a:r>
            <a:r>
              <a:rPr lang="sv-SE" dirty="0">
                <a:solidFill>
                  <a:srgbClr val="C00000"/>
                </a:solidFill>
              </a:rPr>
              <a:t> </a:t>
            </a:r>
            <a:r>
              <a:rPr lang="sv-SE" sz="1400" dirty="0"/>
              <a:t>(Joh 4:24) </a:t>
            </a:r>
            <a:r>
              <a:rPr lang="sv-SE" dirty="0"/>
              <a:t>är </a:t>
            </a:r>
            <a:r>
              <a:rPr lang="sv-SE" i="1" u="sng" dirty="0"/>
              <a:t>vad</a:t>
            </a:r>
            <a:r>
              <a:rPr lang="sv-SE" dirty="0"/>
              <a:t> Gud är: Osynlig för människan men med effekter som kan ses, höras, kännas…</a:t>
            </a:r>
          </a:p>
          <a:p>
            <a:pPr>
              <a:spcBef>
                <a:spcPts val="1200"/>
              </a:spcBef>
            </a:pPr>
            <a:r>
              <a:rPr lang="sv-SE" dirty="0"/>
              <a:t>Men Gud </a:t>
            </a:r>
            <a:r>
              <a:rPr lang="sv-SE" i="1" u="sng" dirty="0"/>
              <a:t>har</a:t>
            </a:r>
            <a:r>
              <a:rPr lang="sv-SE" dirty="0"/>
              <a:t> också en ande, </a:t>
            </a:r>
            <a:r>
              <a:rPr lang="sv-SE" i="1" u="sng" dirty="0">
                <a:solidFill>
                  <a:srgbClr val="C00000"/>
                </a:solidFill>
              </a:rPr>
              <a:t>Guds</a:t>
            </a:r>
            <a:r>
              <a:rPr lang="sv-SE" i="1" dirty="0">
                <a:solidFill>
                  <a:srgbClr val="C00000"/>
                </a:solidFill>
              </a:rPr>
              <a:t> </a:t>
            </a:r>
            <a:r>
              <a:rPr lang="sv-SE" b="1" i="1" dirty="0">
                <a:solidFill>
                  <a:srgbClr val="C00000"/>
                </a:solidFill>
              </a:rPr>
              <a:t>Ande</a:t>
            </a:r>
            <a:r>
              <a:rPr lang="sv-SE" dirty="0">
                <a:solidFill>
                  <a:srgbClr val="C00000"/>
                </a:solidFill>
              </a:rPr>
              <a:t> </a:t>
            </a:r>
            <a:r>
              <a:rPr lang="sv-SE" sz="1400" dirty="0"/>
              <a:t>(ex Rom 8:9)</a:t>
            </a:r>
            <a:r>
              <a:rPr lang="sv-SE" dirty="0"/>
              <a:t> som ibland också kallas </a:t>
            </a:r>
            <a:r>
              <a:rPr lang="sv-SE" dirty="0">
                <a:solidFill>
                  <a:srgbClr val="C00000"/>
                </a:solidFill>
              </a:rPr>
              <a:t>den helige </a:t>
            </a:r>
            <a:r>
              <a:rPr lang="sv-SE" b="1" i="1" dirty="0">
                <a:solidFill>
                  <a:srgbClr val="C00000"/>
                </a:solidFill>
              </a:rPr>
              <a:t>Ande</a:t>
            </a:r>
            <a:r>
              <a:rPr lang="sv-SE" dirty="0"/>
              <a:t> </a:t>
            </a:r>
            <a:r>
              <a:rPr lang="sv-SE" sz="1400" dirty="0"/>
              <a:t>(ex Matt 1:20)</a:t>
            </a:r>
            <a:r>
              <a:rPr lang="sv-SE" dirty="0"/>
              <a:t>.</a:t>
            </a:r>
          </a:p>
          <a:p>
            <a:pPr>
              <a:spcBef>
                <a:spcPts val="1200"/>
              </a:spcBef>
            </a:pPr>
            <a:r>
              <a:rPr lang="sv-SE" dirty="0"/>
              <a:t>Genitivformen innebär att det inte är </a:t>
            </a:r>
            <a:r>
              <a:rPr lang="sv-SE" i="1" u="sng" dirty="0"/>
              <a:t>hela</a:t>
            </a:r>
            <a:r>
              <a:rPr lang="sv-SE" dirty="0"/>
              <a:t> Gud, utan en </a:t>
            </a:r>
            <a:r>
              <a:rPr lang="sv-SE" i="1" u="sng" dirty="0"/>
              <a:t>begränsad</a:t>
            </a:r>
            <a:r>
              <a:rPr lang="sv-SE" dirty="0"/>
              <a:t> manifestation av Honom: </a:t>
            </a:r>
            <a:br>
              <a:rPr lang="sv-SE" dirty="0"/>
            </a:br>
            <a:r>
              <a:rPr kumimoji="0" lang="LID4096" altLang="LID4096" b="0" i="0" u="none" strike="noStrike" cap="none" normalizeH="0" baseline="0" dirty="0">
                <a:ln>
                  <a:noFill/>
                </a:ln>
                <a:solidFill>
                  <a:srgbClr val="C00000"/>
                </a:solidFill>
                <a:effectLst/>
              </a:rPr>
              <a:t>Jag ska sända </a:t>
            </a:r>
            <a:r>
              <a:rPr kumimoji="0" lang="LID4096" altLang="LID4096" b="0" i="1" u="sng" strike="noStrike" cap="none" normalizeH="0" baseline="0" dirty="0">
                <a:ln>
                  <a:noFill/>
                </a:ln>
                <a:solidFill>
                  <a:srgbClr val="C00000"/>
                </a:solidFill>
                <a:effectLst/>
              </a:rPr>
              <a:t>min</a:t>
            </a:r>
            <a:r>
              <a:rPr kumimoji="0" lang="LID4096" altLang="LID4096" b="1" i="1" strike="noStrike" cap="none" normalizeH="0" baseline="0" dirty="0">
                <a:ln>
                  <a:noFill/>
                </a:ln>
                <a:solidFill>
                  <a:srgbClr val="C00000"/>
                </a:solidFill>
                <a:effectLst/>
              </a:rPr>
              <a:t> Ande</a:t>
            </a:r>
            <a:r>
              <a:rPr kumimoji="0" lang="sv-SE" altLang="LID4096" b="0" i="0" u="none" strike="noStrike" cap="none" normalizeH="0" baseline="0" dirty="0">
                <a:ln>
                  <a:noFill/>
                </a:ln>
                <a:solidFill>
                  <a:srgbClr val="C00000"/>
                </a:solidFill>
                <a:effectLst/>
              </a:rPr>
              <a:t> </a:t>
            </a:r>
            <a:r>
              <a:rPr kumimoji="0" lang="sv-SE" altLang="LID4096" b="0" u="none" strike="noStrike" cap="none" normalizeH="0" baseline="0" dirty="0">
                <a:ln>
                  <a:noFill/>
                </a:ln>
                <a:effectLst/>
              </a:rPr>
              <a:t>[inte </a:t>
            </a:r>
            <a:r>
              <a:rPr kumimoji="0" lang="sv-SE" altLang="LID4096" b="0" i="1" u="sng" strike="noStrike" cap="none" normalizeH="0" baseline="0" dirty="0">
                <a:ln>
                  <a:noFill/>
                </a:ln>
                <a:effectLst/>
              </a:rPr>
              <a:t>hela</a:t>
            </a:r>
            <a:r>
              <a:rPr kumimoji="0" lang="sv-SE" altLang="LID4096" b="0" u="none" strike="noStrike" cap="none" normalizeH="0" baseline="0" dirty="0">
                <a:ln>
                  <a:noFill/>
                </a:ln>
                <a:effectLst/>
              </a:rPr>
              <a:t> Gud]</a:t>
            </a:r>
            <a:r>
              <a:rPr kumimoji="0" lang="sv-SE" altLang="LID4096" b="0" i="0" u="none" strike="noStrike" cap="none" normalizeH="0" baseline="0" dirty="0">
                <a:ln>
                  <a:noFill/>
                </a:ln>
                <a:solidFill>
                  <a:srgbClr val="C00000"/>
                </a:solidFill>
                <a:effectLst/>
              </a:rPr>
              <a:t> </a:t>
            </a:r>
            <a:r>
              <a:rPr kumimoji="0" lang="LID4096" altLang="LID4096" b="0" i="0" u="none" strike="noStrike" cap="none" normalizeH="0" baseline="0" dirty="0">
                <a:ln>
                  <a:noFill/>
                </a:ln>
                <a:solidFill>
                  <a:srgbClr val="C00000"/>
                </a:solidFill>
                <a:effectLst/>
              </a:rPr>
              <a:t>över honom</a:t>
            </a:r>
            <a:r>
              <a:rPr kumimoji="0" lang="sv-SE" altLang="LID4096" b="0" i="0" u="none" strike="noStrike" cap="none" normalizeH="0" baseline="0" dirty="0">
                <a:ln>
                  <a:noFill/>
                </a:ln>
                <a:solidFill>
                  <a:srgbClr val="C00000"/>
                </a:solidFill>
                <a:effectLst/>
              </a:rPr>
              <a:t>. </a:t>
            </a:r>
            <a:r>
              <a:rPr lang="sv-SE" altLang="LID4096" sz="1400" dirty="0"/>
              <a:t>(Matt 12:18)</a:t>
            </a:r>
            <a:endParaRPr lang="sv-SE" dirty="0"/>
          </a:p>
          <a:p>
            <a:pPr>
              <a:spcBef>
                <a:spcPts val="1200"/>
              </a:spcBef>
            </a:pPr>
            <a:r>
              <a:rPr lang="sv-SE" i="1" u="sng" dirty="0"/>
              <a:t>Guds Ande</a:t>
            </a:r>
            <a:r>
              <a:rPr lang="sv-SE" i="1" dirty="0"/>
              <a:t> (</a:t>
            </a:r>
            <a:r>
              <a:rPr lang="sv-SE" i="1" u="sng" dirty="0"/>
              <a:t>Guds Andedräkt</a:t>
            </a:r>
            <a:r>
              <a:rPr lang="sv-SE" i="1" dirty="0"/>
              <a:t> eller </a:t>
            </a:r>
            <a:r>
              <a:rPr lang="sv-SE" i="1" u="sng" dirty="0"/>
              <a:t>Guds Andning</a:t>
            </a:r>
            <a:r>
              <a:rPr lang="sv-SE" i="1" dirty="0"/>
              <a:t>) är det sätt på vilket Gud agerar i sin skapelse.</a:t>
            </a:r>
            <a:br>
              <a:rPr lang="sv-SE" i="1" dirty="0">
                <a:highlight>
                  <a:srgbClr val="99FF99"/>
                </a:highlight>
              </a:rPr>
            </a:br>
            <a:r>
              <a:rPr lang="sv-SE" dirty="0">
                <a:solidFill>
                  <a:srgbClr val="C00000"/>
                </a:solidFill>
                <a:effectLst/>
              </a:rPr>
              <a:t>Vart kan jag gå för </a:t>
            </a:r>
            <a:r>
              <a:rPr lang="sv-SE" i="1" u="sng" dirty="0">
                <a:solidFill>
                  <a:srgbClr val="C00000"/>
                </a:solidFill>
                <a:effectLst/>
              </a:rPr>
              <a:t>din</a:t>
            </a:r>
            <a:r>
              <a:rPr lang="sv-SE" b="1" i="1" dirty="0">
                <a:solidFill>
                  <a:srgbClr val="C00000"/>
                </a:solidFill>
                <a:effectLst/>
              </a:rPr>
              <a:t> Ande</a:t>
            </a:r>
            <a:r>
              <a:rPr lang="sv-SE" dirty="0">
                <a:solidFill>
                  <a:srgbClr val="C00000"/>
                </a:solidFill>
                <a:effectLst/>
              </a:rPr>
              <a:t>… Stiger jag upp till himlen är du där, bäddar jag åt mig i dödsriket är du där. </a:t>
            </a:r>
            <a:r>
              <a:rPr lang="sv-SE" sz="1400" dirty="0">
                <a:effectLst/>
              </a:rPr>
              <a:t>(Ps 139:7-8)</a:t>
            </a:r>
            <a:endParaRPr lang="sv-SE" dirty="0">
              <a:effectLst/>
            </a:endParaRPr>
          </a:p>
          <a:p>
            <a:pPr>
              <a:spcBef>
                <a:spcPts val="1200"/>
              </a:spcBef>
            </a:pPr>
            <a:r>
              <a:rPr lang="sv-SE" dirty="0"/>
              <a:t>Detta Guds handlande kan ske på olika sätt:</a:t>
            </a:r>
          </a:p>
          <a:p>
            <a:pPr marL="442913" indent="-285750">
              <a:spcBef>
                <a:spcPts val="600"/>
              </a:spcBef>
              <a:buFont typeface="Arial" panose="020B0604020202020204" pitchFamily="34" charset="0"/>
              <a:buChar char="•"/>
            </a:pPr>
            <a:r>
              <a:rPr lang="sv-SE" i="1" dirty="0">
                <a:effectLst>
                  <a:outerShdw blurRad="38100" dist="38100" dir="2700000" algn="tl">
                    <a:srgbClr val="000000">
                      <a:alpha val="43137"/>
                    </a:srgbClr>
                  </a:outerShdw>
                </a:effectLst>
              </a:rPr>
              <a:t>Opersonligt</a:t>
            </a:r>
            <a:r>
              <a:rPr lang="sv-SE" dirty="0"/>
              <a:t>: </a:t>
            </a:r>
            <a:r>
              <a:rPr lang="LID4096" altLang="LID4096" dirty="0">
                <a:solidFill>
                  <a:srgbClr val="C00000"/>
                </a:solidFill>
              </a:rPr>
              <a:t>Av din näsas </a:t>
            </a:r>
            <a:r>
              <a:rPr lang="LID4096" altLang="LID4096" b="1" i="1" dirty="0">
                <a:solidFill>
                  <a:srgbClr val="C00000"/>
                </a:solidFill>
              </a:rPr>
              <a:t>fnysning</a:t>
            </a:r>
            <a:r>
              <a:rPr lang="sv-SE" altLang="LID4096" i="1" dirty="0">
                <a:solidFill>
                  <a:srgbClr val="C00000"/>
                </a:solidFill>
              </a:rPr>
              <a:t> [ruah] </a:t>
            </a:r>
            <a:r>
              <a:rPr lang="LID4096" altLang="LID4096" dirty="0">
                <a:solidFill>
                  <a:srgbClr val="C00000"/>
                </a:solidFill>
              </a:rPr>
              <a:t>dämdes vattnen upp</a:t>
            </a:r>
            <a:r>
              <a:rPr lang="sv-SE" altLang="LID4096" dirty="0">
                <a:solidFill>
                  <a:srgbClr val="C00000"/>
                </a:solidFill>
              </a:rPr>
              <a:t>.</a:t>
            </a:r>
            <a:r>
              <a:rPr lang="sv-SE" altLang="LID4096" dirty="0">
                <a:solidFill>
                  <a:srgbClr val="000000"/>
                </a:solidFill>
              </a:rPr>
              <a:t> </a:t>
            </a:r>
            <a:r>
              <a:rPr lang="sv-SE" altLang="LID4096" sz="1400" dirty="0">
                <a:solidFill>
                  <a:srgbClr val="000000"/>
                </a:solidFill>
              </a:rPr>
              <a:t>(2 Mos 15:8)</a:t>
            </a:r>
            <a:endParaRPr lang="sv-SE" altLang="LID4096" dirty="0">
              <a:solidFill>
                <a:srgbClr val="000000"/>
              </a:solidFill>
            </a:endParaRPr>
          </a:p>
          <a:p>
            <a:pPr marL="442913" indent="-285750">
              <a:spcBef>
                <a:spcPts val="600"/>
              </a:spcBef>
              <a:buFont typeface="Arial" panose="020B0604020202020204" pitchFamily="34" charset="0"/>
              <a:buChar char="•"/>
            </a:pPr>
            <a:r>
              <a:rPr lang="sv-SE" i="1" dirty="0">
                <a:solidFill>
                  <a:srgbClr val="000000"/>
                </a:solidFill>
                <a:effectLst>
                  <a:outerShdw blurRad="38100" dist="38100" dir="2700000" algn="tl">
                    <a:srgbClr val="000000">
                      <a:alpha val="43137"/>
                    </a:srgbClr>
                  </a:outerShdw>
                </a:effectLst>
              </a:rPr>
              <a:t>Personligt via Sonen</a:t>
            </a:r>
            <a:r>
              <a:rPr lang="sv-SE" dirty="0">
                <a:solidFill>
                  <a:srgbClr val="000000"/>
                </a:solidFill>
              </a:rPr>
              <a:t> (som också är en del av Gud men genom </a:t>
            </a:r>
            <a:r>
              <a:rPr lang="sv-SE" i="1" u="sng" dirty="0">
                <a:solidFill>
                  <a:srgbClr val="000000"/>
                </a:solidFill>
              </a:rPr>
              <a:t>födelse</a:t>
            </a:r>
            <a:r>
              <a:rPr lang="sv-SE" dirty="0">
                <a:solidFill>
                  <a:srgbClr val="000000"/>
                </a:solidFill>
              </a:rPr>
              <a:t>): </a:t>
            </a:r>
            <a:r>
              <a:rPr lang="sv-SE" dirty="0">
                <a:solidFill>
                  <a:srgbClr val="C00000"/>
                </a:solidFill>
              </a:rPr>
              <a:t>Jesu vittnesbörd är profetians </a:t>
            </a:r>
            <a:r>
              <a:rPr lang="sv-SE" b="1" i="1" dirty="0">
                <a:solidFill>
                  <a:srgbClr val="C00000"/>
                </a:solidFill>
              </a:rPr>
              <a:t>ande</a:t>
            </a:r>
            <a:r>
              <a:rPr lang="sv-SE" dirty="0">
                <a:solidFill>
                  <a:srgbClr val="C00000"/>
                </a:solidFill>
              </a:rPr>
              <a:t>.</a:t>
            </a:r>
            <a:r>
              <a:rPr lang="sv-SE" dirty="0">
                <a:solidFill>
                  <a:srgbClr val="C00000"/>
                </a:solidFill>
                <a:effectLst/>
              </a:rPr>
              <a:t> </a:t>
            </a:r>
            <a:r>
              <a:rPr lang="sv-SE" sz="1400" dirty="0">
                <a:effectLst/>
              </a:rPr>
              <a:t>(Upp 19:10)</a:t>
            </a:r>
            <a:endParaRPr lang="sv-SE" dirty="0">
              <a:solidFill>
                <a:srgbClr val="000000"/>
              </a:solidFill>
            </a:endParaRPr>
          </a:p>
          <a:p>
            <a:pPr marL="442913" indent="-285750">
              <a:spcBef>
                <a:spcPts val="600"/>
              </a:spcBef>
              <a:buFont typeface="Arial" panose="020B0604020202020204" pitchFamily="34" charset="0"/>
              <a:buChar char="•"/>
            </a:pPr>
            <a:r>
              <a:rPr lang="sv-SE" i="1" dirty="0">
                <a:solidFill>
                  <a:srgbClr val="000000"/>
                </a:solidFill>
                <a:effectLst>
                  <a:outerShdw blurRad="38100" dist="38100" dir="2700000" algn="tl">
                    <a:srgbClr val="000000">
                      <a:alpha val="43137"/>
                    </a:srgbClr>
                  </a:outerShdw>
                </a:effectLst>
              </a:rPr>
              <a:t>Sonens eget agerande:</a:t>
            </a:r>
            <a:r>
              <a:rPr lang="sv-SE" dirty="0">
                <a:solidFill>
                  <a:srgbClr val="000000"/>
                </a:solidFill>
              </a:rPr>
              <a:t> </a:t>
            </a:r>
          </a:p>
          <a:p>
            <a:pPr marL="900113" lvl="1" indent="-285750">
              <a:spcBef>
                <a:spcPts val="300"/>
              </a:spcBef>
              <a:buFont typeface="Arial" panose="020B0604020202020204" pitchFamily="34" charset="0"/>
              <a:buChar char="•"/>
            </a:pPr>
            <a:r>
              <a:rPr lang="sv-SE" dirty="0">
                <a:solidFill>
                  <a:srgbClr val="C00000"/>
                </a:solidFill>
              </a:rPr>
              <a:t>[Profeterna] </a:t>
            </a:r>
            <a:r>
              <a:rPr lang="sv-SE" dirty="0">
                <a:solidFill>
                  <a:srgbClr val="C00000"/>
                </a:solidFill>
                <a:effectLst/>
              </a:rPr>
              <a:t>försökte förstå vem eller vilken tid </a:t>
            </a:r>
            <a:r>
              <a:rPr lang="sv-SE" b="1" i="1" dirty="0">
                <a:solidFill>
                  <a:srgbClr val="C00000"/>
                </a:solidFill>
                <a:effectLst/>
              </a:rPr>
              <a:t>Kristi Ande</a:t>
            </a:r>
            <a:r>
              <a:rPr lang="sv-SE" b="1" dirty="0">
                <a:solidFill>
                  <a:srgbClr val="C00000"/>
                </a:solidFill>
                <a:effectLst/>
              </a:rPr>
              <a:t> </a:t>
            </a:r>
            <a:r>
              <a:rPr lang="sv-SE" dirty="0">
                <a:solidFill>
                  <a:srgbClr val="C00000"/>
                </a:solidFill>
                <a:effectLst/>
              </a:rPr>
              <a:t>i dem syftade på… </a:t>
            </a:r>
            <a:r>
              <a:rPr lang="sv-SE" sz="1400" dirty="0">
                <a:effectLst/>
              </a:rPr>
              <a:t>(1 Pet 1:11)</a:t>
            </a:r>
            <a:endParaRPr lang="sv-SE" sz="1400" dirty="0">
              <a:effectLst/>
              <a:highlight>
                <a:srgbClr val="FFFF00"/>
              </a:highlight>
            </a:endParaRPr>
          </a:p>
          <a:p>
            <a:pPr marL="900113" lvl="1" indent="-285750">
              <a:spcBef>
                <a:spcPts val="300"/>
              </a:spcBef>
              <a:buFont typeface="Arial" panose="020B0604020202020204" pitchFamily="34" charset="0"/>
              <a:buChar char="•"/>
            </a:pPr>
            <a:r>
              <a:rPr lang="sv-SE" dirty="0">
                <a:solidFill>
                  <a:srgbClr val="C00000"/>
                </a:solidFill>
              </a:rPr>
              <a:t>Bekymra er inte i förväg för vad ni ska säga… Det är inte ni som talar, utan </a:t>
            </a:r>
            <a:r>
              <a:rPr lang="sv-SE" b="1" i="1" dirty="0">
                <a:solidFill>
                  <a:srgbClr val="C00000"/>
                </a:solidFill>
              </a:rPr>
              <a:t>den helige Ande</a:t>
            </a:r>
            <a:r>
              <a:rPr lang="sv-SE" dirty="0">
                <a:solidFill>
                  <a:srgbClr val="C00000"/>
                </a:solidFill>
              </a:rPr>
              <a:t>.</a:t>
            </a:r>
            <a:r>
              <a:rPr lang="sv-SE" dirty="0"/>
              <a:t> </a:t>
            </a:r>
            <a:r>
              <a:rPr lang="sv-SE" sz="1400" dirty="0"/>
              <a:t>(Mark 13:11)</a:t>
            </a:r>
            <a:br>
              <a:rPr lang="sv-SE" sz="1400" dirty="0"/>
            </a:br>
            <a:r>
              <a:rPr lang="sv-SE" dirty="0">
                <a:solidFill>
                  <a:srgbClr val="C00000"/>
                </a:solidFill>
              </a:rPr>
              <a:t>Bestäm er för att inte förbereda några försvarstal, för </a:t>
            </a:r>
            <a:r>
              <a:rPr lang="sv-SE" b="1" i="1" dirty="0">
                <a:solidFill>
                  <a:srgbClr val="C00000"/>
                </a:solidFill>
              </a:rPr>
              <a:t>jag [Jesus]</a:t>
            </a:r>
            <a:r>
              <a:rPr lang="sv-SE" dirty="0">
                <a:solidFill>
                  <a:srgbClr val="C00000"/>
                </a:solidFill>
              </a:rPr>
              <a:t> ska ge er en mun och en vishet. </a:t>
            </a:r>
            <a:r>
              <a:rPr lang="sv-SE" sz="1400" dirty="0"/>
              <a:t>(Luk 21:14-15)</a:t>
            </a:r>
            <a:endParaRPr lang="sv-SE" sz="1400" dirty="0">
              <a:highlight>
                <a:srgbClr val="FFFF00"/>
              </a:highlight>
            </a:endParaRPr>
          </a:p>
        </p:txBody>
      </p:sp>
      <p:sp>
        <p:nvSpPr>
          <p:cNvPr id="9" name="textruta 8">
            <a:extLst>
              <a:ext uri="{FF2B5EF4-FFF2-40B4-BE49-F238E27FC236}">
                <a16:creationId xmlns:a16="http://schemas.microsoft.com/office/drawing/2014/main" id="{96EA6321-FD12-45E1-872A-E0DA93EEAE8E}"/>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97772325"/>
      </p:ext>
    </p:extLst>
  </p:cSld>
  <p:clrMapOvr>
    <a:masterClrMapping/>
  </p:clrMapOvr>
  <p:transition advTm="3293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
                                        </p:tgtEl>
                                        <p:attrNameLst>
                                          <p:attrName>style.opacity</p:attrName>
                                        </p:attrNameLst>
                                      </p:cBhvr>
                                      <p:to>
                                        <p:strVal val="0.4"/>
                                      </p:to>
                                    </p:set>
                                    <p:animEffect filter="image" prLst="opacity: 0.4">
                                      <p:cBhvr rctx="IE">
                                        <p:cTn id="7" dur="indefinite"/>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fade">
                                      <p:cBhvr>
                                        <p:cTn id="45" dur="500"/>
                                        <p:tgtEl>
                                          <p:spTgt spid="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Effect transition="in" filter="fade">
                                      <p:cBhvr>
                                        <p:cTn id="50" dur="500"/>
                                        <p:tgtEl>
                                          <p:spTgt spid="7">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Effect transition="in" filter="fade">
                                      <p:cBhvr>
                                        <p:cTn id="5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08367BB-9379-4A33-B8EE-CCDF48216E54}"/>
              </a:ext>
            </a:extLst>
          </p:cNvPr>
          <p:cNvPicPr>
            <a:picLocks noChangeAspect="1"/>
          </p:cNvPicPr>
          <p:nvPr/>
        </p:nvPicPr>
        <p:blipFill rotWithShape="1">
          <a:blip r:embed="rId4">
            <a:extLst>
              <a:ext uri="{28A0092B-C50C-407E-A947-70E740481C1C}">
                <a14:useLocalDpi xmlns:a14="http://schemas.microsoft.com/office/drawing/2010/main" val="0"/>
              </a:ext>
            </a:extLst>
          </a:blip>
          <a:srcRect t="9160" b="2577"/>
          <a:stretch/>
        </p:blipFill>
        <p:spPr>
          <a:xfrm>
            <a:off x="3450847" y="684000"/>
            <a:ext cx="6223524" cy="5449428"/>
          </a:xfrm>
          <a:prstGeom prst="rect">
            <a:avLst/>
          </a:prstGeom>
        </p:spPr>
      </p:pic>
      <p:sp>
        <p:nvSpPr>
          <p:cNvPr id="2" name="Rubrik 1">
            <a:extLst>
              <a:ext uri="{FF2B5EF4-FFF2-40B4-BE49-F238E27FC236}">
                <a16:creationId xmlns:a16="http://schemas.microsoft.com/office/drawing/2014/main" id="{23E58997-F36C-4322-B9AD-CD6043F54E2D}"/>
              </a:ext>
            </a:extLst>
          </p:cNvPr>
          <p:cNvSpPr>
            <a:spLocks noGrp="1"/>
          </p:cNvSpPr>
          <p:nvPr>
            <p:ph type="title"/>
          </p:nvPr>
        </p:nvSpPr>
        <p:spPr/>
        <p:txBody>
          <a:bodyPr/>
          <a:lstStyle/>
          <a:p>
            <a:r>
              <a:rPr lang="sv-SE" dirty="0"/>
              <a:t>Sonen = Anden</a:t>
            </a:r>
          </a:p>
        </p:txBody>
      </p:sp>
      <p:sp>
        <p:nvSpPr>
          <p:cNvPr id="11" name="textruta 10">
            <a:extLst>
              <a:ext uri="{FF2B5EF4-FFF2-40B4-BE49-F238E27FC236}">
                <a16:creationId xmlns:a16="http://schemas.microsoft.com/office/drawing/2014/main" id="{8A3DC033-EECD-4605-BC95-1CC7CA10CC77}"/>
              </a:ext>
            </a:extLst>
          </p:cNvPr>
          <p:cNvSpPr txBox="1"/>
          <p:nvPr/>
        </p:nvSpPr>
        <p:spPr>
          <a:xfrm>
            <a:off x="-3024" y="961379"/>
            <a:ext cx="6477000" cy="5578450"/>
          </a:xfrm>
          <a:prstGeom prst="rect">
            <a:avLst/>
          </a:prstGeom>
          <a:noFill/>
        </p:spPr>
        <p:txBody>
          <a:bodyPr wrap="square" lIns="216000">
            <a:spAutoFit/>
          </a:bodyPr>
          <a:lstStyle/>
          <a:p>
            <a:pPr marL="0" lvl="1">
              <a:spcBef>
                <a:spcPts val="1000"/>
              </a:spcBef>
            </a:pPr>
            <a:r>
              <a:rPr lang="sv-SE" sz="2400" b="1" dirty="0">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De sju församlingarna i Uppenbarelseboken</a:t>
            </a:r>
          </a:p>
          <a:p>
            <a:pPr marL="0" lvl="1">
              <a:spcBef>
                <a:spcPts val="900"/>
              </a:spcBef>
            </a:pPr>
            <a:r>
              <a:rPr lang="sv-SE" sz="2000" b="1" dirty="0">
                <a:solidFill>
                  <a:srgbClr val="FFE132"/>
                </a:solidFill>
                <a:effectLst/>
                <a:latin typeface="Calibri" panose="020F0502020204030204" pitchFamily="34" charset="0"/>
                <a:ea typeface="Times New Roman" panose="02020603050405020304" pitchFamily="18" charset="0"/>
                <a:cs typeface="Calibri" panose="020F0502020204030204" pitchFamily="34" charset="0"/>
              </a:rPr>
              <a:t>Efesos</a:t>
            </a:r>
            <a:br>
              <a:rPr lang="sv-SE" sz="2000" b="1" dirty="0">
                <a:effectLst/>
                <a:latin typeface="Calibri" panose="020F0502020204030204" pitchFamily="34" charset="0"/>
                <a:ea typeface="Times New Roman" panose="02020603050405020304" pitchFamily="18" charset="0"/>
                <a:cs typeface="Calibri" panose="020F0502020204030204" pitchFamily="34" charset="0"/>
              </a:rPr>
            </a:b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Så </a:t>
            </a:r>
            <a:r>
              <a:rPr lang="sv-SE" sz="20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han som </a:t>
            </a:r>
            <a:r>
              <a:rPr lang="sv-SE" sz="2000" i="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håller de sju stjärnorna</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marL="0" lvl="1">
              <a:spcBef>
                <a:spcPts val="900"/>
              </a:spcBef>
            </a:pPr>
            <a:r>
              <a:rPr lang="sv-SE" sz="2000" b="1" dirty="0">
                <a:solidFill>
                  <a:srgbClr val="FFE132"/>
                </a:solidFill>
                <a:effectLst/>
                <a:latin typeface="Calibri" panose="020F0502020204030204" pitchFamily="34" charset="0"/>
                <a:ea typeface="Times New Roman" panose="02020603050405020304" pitchFamily="18" charset="0"/>
                <a:cs typeface="Calibri" panose="020F0502020204030204" pitchFamily="34" charset="0"/>
              </a:rPr>
              <a:t>Smyrna</a:t>
            </a:r>
            <a:br>
              <a:rPr lang="sv-SE" sz="2000" b="1" dirty="0">
                <a:effectLst/>
                <a:latin typeface="Calibri" panose="020F0502020204030204" pitchFamily="34" charset="0"/>
                <a:ea typeface="Times New Roman" panose="02020603050405020304" pitchFamily="18" charset="0"/>
                <a:cs typeface="Calibri" panose="020F0502020204030204" pitchFamily="34" charset="0"/>
              </a:rPr>
            </a:b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Så </a:t>
            </a:r>
            <a:r>
              <a:rPr lang="sv-SE" sz="20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sv-SE" sz="2000" i="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den förste och den siste</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marL="0" lvl="1">
              <a:spcBef>
                <a:spcPts val="900"/>
              </a:spcBef>
            </a:pPr>
            <a:r>
              <a:rPr lang="sv-SE" sz="2000" b="1" dirty="0">
                <a:solidFill>
                  <a:srgbClr val="FFE132"/>
                </a:solidFill>
                <a:effectLst/>
                <a:latin typeface="Calibri" panose="020F0502020204030204" pitchFamily="34" charset="0"/>
                <a:ea typeface="Times New Roman" panose="02020603050405020304" pitchFamily="18" charset="0"/>
                <a:cs typeface="Calibri" panose="020F0502020204030204" pitchFamily="34" charset="0"/>
              </a:rPr>
              <a:t>Pergamon</a:t>
            </a:r>
            <a:br>
              <a:rPr lang="sv-SE" sz="2000" b="1" dirty="0">
                <a:effectLst/>
                <a:latin typeface="Calibri" panose="020F0502020204030204" pitchFamily="34" charset="0"/>
                <a:ea typeface="Times New Roman" panose="02020603050405020304" pitchFamily="18" charset="0"/>
                <a:cs typeface="Calibri" panose="020F0502020204030204" pitchFamily="34" charset="0"/>
              </a:rPr>
            </a:b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Så </a:t>
            </a:r>
            <a:r>
              <a:rPr lang="sv-SE" sz="20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han som </a:t>
            </a:r>
            <a:r>
              <a:rPr lang="sv-SE" sz="2000" i="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har det… tveeggade svärdet</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marL="0" lvl="1">
              <a:spcBef>
                <a:spcPts val="900"/>
              </a:spcBef>
            </a:pPr>
            <a:r>
              <a:rPr lang="sv-SE" sz="2000" b="1" dirty="0">
                <a:solidFill>
                  <a:srgbClr val="FFE132"/>
                </a:solidFill>
                <a:effectLst/>
                <a:latin typeface="Calibri" panose="020F0502020204030204" pitchFamily="34" charset="0"/>
                <a:ea typeface="Times New Roman" panose="02020603050405020304" pitchFamily="18" charset="0"/>
                <a:cs typeface="Calibri" panose="020F0502020204030204" pitchFamily="34" charset="0"/>
              </a:rPr>
              <a:t>Tyatira</a:t>
            </a:r>
            <a:br>
              <a:rPr lang="sv-SE" sz="2000" b="1" dirty="0">
                <a:effectLst/>
                <a:latin typeface="Calibri" panose="020F0502020204030204" pitchFamily="34" charset="0"/>
                <a:ea typeface="Times New Roman" panose="02020603050405020304" pitchFamily="18" charset="0"/>
                <a:cs typeface="Calibri" panose="020F0502020204030204" pitchFamily="34" charset="0"/>
              </a:rPr>
            </a:b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Så </a:t>
            </a:r>
            <a:r>
              <a:rPr lang="sv-SE" sz="20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sv-SE" sz="2000" i="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Guds Son</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marL="0" lvl="1">
              <a:spcBef>
                <a:spcPts val="900"/>
              </a:spcBef>
            </a:pPr>
            <a:r>
              <a:rPr lang="sv-SE" sz="2000" b="1" dirty="0">
                <a:solidFill>
                  <a:srgbClr val="FFE132"/>
                </a:solidFill>
                <a:effectLst/>
                <a:latin typeface="Calibri" panose="020F0502020204030204" pitchFamily="34" charset="0"/>
                <a:ea typeface="Times New Roman" panose="02020603050405020304" pitchFamily="18" charset="0"/>
                <a:cs typeface="Calibri" panose="020F0502020204030204" pitchFamily="34" charset="0"/>
              </a:rPr>
              <a:t>Sardes</a:t>
            </a:r>
            <a:br>
              <a:rPr lang="sv-SE" sz="2000" b="1" dirty="0">
                <a:effectLst/>
                <a:latin typeface="Calibri" panose="020F0502020204030204" pitchFamily="34" charset="0"/>
                <a:ea typeface="Times New Roman" panose="02020603050405020304" pitchFamily="18" charset="0"/>
                <a:cs typeface="Calibri" panose="020F0502020204030204" pitchFamily="34" charset="0"/>
              </a:rPr>
            </a:b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Så </a:t>
            </a:r>
            <a:r>
              <a:rPr lang="sv-SE" sz="20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han som </a:t>
            </a:r>
            <a:r>
              <a:rPr lang="sv-SE" sz="2000" i="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har Guds sju andar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marL="0" lvl="1">
              <a:spcBef>
                <a:spcPts val="900"/>
              </a:spcBef>
            </a:pPr>
            <a:r>
              <a:rPr lang="sv-SE" sz="2000" b="1" dirty="0">
                <a:solidFill>
                  <a:srgbClr val="FFE132"/>
                </a:solidFill>
                <a:effectLst/>
                <a:latin typeface="Calibri" panose="020F0502020204030204" pitchFamily="34" charset="0"/>
                <a:ea typeface="Times New Roman" panose="02020603050405020304" pitchFamily="18" charset="0"/>
                <a:cs typeface="Calibri" panose="020F0502020204030204" pitchFamily="34" charset="0"/>
              </a:rPr>
              <a:t>Filadelfia</a:t>
            </a:r>
            <a:br>
              <a:rPr lang="sv-SE" sz="2000" b="1" dirty="0">
                <a:effectLst/>
                <a:latin typeface="Calibri" panose="020F0502020204030204" pitchFamily="34" charset="0"/>
                <a:ea typeface="Times New Roman" panose="02020603050405020304" pitchFamily="18" charset="0"/>
                <a:cs typeface="Calibri" panose="020F0502020204030204" pitchFamily="34" charset="0"/>
              </a:rPr>
            </a:b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Så </a:t>
            </a:r>
            <a:r>
              <a:rPr lang="sv-SE" sz="20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han som </a:t>
            </a:r>
            <a:r>
              <a:rPr lang="sv-SE" sz="2000" i="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har Davids nyckel</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a:p>
            <a:pPr marL="0" lvl="1">
              <a:spcBef>
                <a:spcPts val="900"/>
              </a:spcBef>
            </a:pPr>
            <a:r>
              <a:rPr lang="sv-SE" sz="2000" b="1" dirty="0">
                <a:solidFill>
                  <a:srgbClr val="FFE132"/>
                </a:solidFill>
                <a:effectLst/>
                <a:latin typeface="Calibri" panose="020F0502020204030204" pitchFamily="34" charset="0"/>
                <a:ea typeface="Times New Roman" panose="02020603050405020304" pitchFamily="18" charset="0"/>
                <a:cs typeface="Calibri" panose="020F0502020204030204" pitchFamily="34" charset="0"/>
              </a:rPr>
              <a:t>Laodicea</a:t>
            </a:r>
            <a:br>
              <a:rPr lang="sv-SE" sz="2000" b="1" dirty="0">
                <a:effectLst/>
                <a:latin typeface="Calibri" panose="020F0502020204030204" pitchFamily="34" charset="0"/>
                <a:ea typeface="Times New Roman" panose="02020603050405020304" pitchFamily="18" charset="0"/>
                <a:cs typeface="Calibri" panose="020F0502020204030204" pitchFamily="34" charset="0"/>
              </a:rPr>
            </a:b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Så </a:t>
            </a:r>
            <a:r>
              <a:rPr lang="sv-SE" sz="20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han som </a:t>
            </a:r>
            <a:r>
              <a:rPr lang="sv-SE" sz="2000" i="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är upphovet till Guds skapelse</a:t>
            </a:r>
            <a:r>
              <a:rPr lang="sv-SE"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2" name="textruta 11">
            <a:extLst>
              <a:ext uri="{FF2B5EF4-FFF2-40B4-BE49-F238E27FC236}">
                <a16:creationId xmlns:a16="http://schemas.microsoft.com/office/drawing/2014/main" id="{1627879D-2F8A-49C8-872E-3E7EBDD881BE}"/>
              </a:ext>
            </a:extLst>
          </p:cNvPr>
          <p:cNvSpPr txBox="1"/>
          <p:nvPr/>
        </p:nvSpPr>
        <p:spPr>
          <a:xfrm>
            <a:off x="6631634" y="3611382"/>
            <a:ext cx="3171599" cy="830997"/>
          </a:xfrm>
          <a:prstGeom prst="rect">
            <a:avLst/>
          </a:prstGeom>
          <a:noFill/>
        </p:spPr>
        <p:txBody>
          <a:bodyPr wrap="square">
            <a:spAutoFit/>
          </a:bodyPr>
          <a:lstStyle/>
          <a:p>
            <a:pPr marL="0" lvl="1" algn="ctr"/>
            <a:r>
              <a:rPr lang="sv-SE"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hör vad </a:t>
            </a:r>
            <a:r>
              <a:rPr lang="sv-SE" sz="24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Anden</a:t>
            </a:r>
            <a:r>
              <a:rPr lang="sv-SE"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sv-SE" sz="24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säger</a:t>
            </a:r>
            <a:r>
              <a:rPr lang="sv-SE"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marL="0" lvl="1" algn="ctr"/>
            <a:r>
              <a:rPr lang="sv-SE"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till församlingarna!</a:t>
            </a:r>
          </a:p>
        </p:txBody>
      </p:sp>
      <p:pic>
        <p:nvPicPr>
          <p:cNvPr id="7" name="Bildobjekt 6" descr="En bild som visar mörk, natthimmel&#10;&#10;Automatiskt genererad beskrivning">
            <a:extLst>
              <a:ext uri="{FF2B5EF4-FFF2-40B4-BE49-F238E27FC236}">
                <a16:creationId xmlns:a16="http://schemas.microsoft.com/office/drawing/2014/main" id="{52886CEB-C98D-489F-8E29-1F10132FFAE3}"/>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9831890" y="4636907"/>
            <a:ext cx="1777584" cy="1717868"/>
          </a:xfrm>
          <a:prstGeom prst="rect">
            <a:avLst/>
          </a:prstGeom>
        </p:spPr>
      </p:pic>
      <p:sp>
        <p:nvSpPr>
          <p:cNvPr id="5" name="Pil: höger 4">
            <a:extLst>
              <a:ext uri="{FF2B5EF4-FFF2-40B4-BE49-F238E27FC236}">
                <a16:creationId xmlns:a16="http://schemas.microsoft.com/office/drawing/2014/main" id="{DF3DEB6D-E840-49F5-B55F-F20CD9380A31}"/>
              </a:ext>
            </a:extLst>
          </p:cNvPr>
          <p:cNvSpPr/>
          <p:nvPr/>
        </p:nvSpPr>
        <p:spPr>
          <a:xfrm>
            <a:off x="5619532" y="1481989"/>
            <a:ext cx="952935" cy="4869157"/>
          </a:xfrm>
          <a:prstGeom prst="rightArrow">
            <a:avLst>
              <a:gd name="adj1" fmla="val 74904"/>
              <a:gd name="adj2" fmla="val 100000"/>
            </a:avLst>
          </a:prstGeom>
          <a:gradFill>
            <a:gsLst>
              <a:gs pos="0">
                <a:schemeClr val="accent4">
                  <a:satMod val="103000"/>
                  <a:lumMod val="102000"/>
                  <a:tint val="94000"/>
                </a:schemeClr>
              </a:gs>
              <a:gs pos="31000">
                <a:schemeClr val="accent4">
                  <a:satMod val="110000"/>
                  <a:lumMod val="100000"/>
                  <a:shade val="100000"/>
                  <a:alpha val="64000"/>
                </a:schemeClr>
              </a:gs>
              <a:gs pos="100000">
                <a:srgbClr val="3EB7E5"/>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LID4096"/>
          </a:p>
        </p:txBody>
      </p:sp>
      <p:sp>
        <p:nvSpPr>
          <p:cNvPr id="13" name="textruta 12">
            <a:extLst>
              <a:ext uri="{FF2B5EF4-FFF2-40B4-BE49-F238E27FC236}">
                <a16:creationId xmlns:a16="http://schemas.microsoft.com/office/drawing/2014/main" id="{7E345438-4420-4234-A89B-B62D8095CD96}"/>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1536005001"/>
      </p:ext>
    </p:extLst>
  </p:cSld>
  <p:clrMapOvr>
    <a:masterClrMapping/>
  </p:clrMapOvr>
  <p:transition advTm="9133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En bild som visar fågel, duva&#10;&#10;Automatiskt genererad beskrivning">
            <a:extLst>
              <a:ext uri="{FF2B5EF4-FFF2-40B4-BE49-F238E27FC236}">
                <a16:creationId xmlns:a16="http://schemas.microsoft.com/office/drawing/2014/main" id="{1ADF8341-04AE-4F5E-BCBD-29D325985755}"/>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2947473" y="900000"/>
            <a:ext cx="5960528" cy="5676472"/>
          </a:xfrm>
          <a:prstGeom prst="rect">
            <a:avLst/>
          </a:prstGeom>
        </p:spPr>
      </p:pic>
      <p:sp>
        <p:nvSpPr>
          <p:cNvPr id="2" name="Rubrik 1">
            <a:extLst>
              <a:ext uri="{FF2B5EF4-FFF2-40B4-BE49-F238E27FC236}">
                <a16:creationId xmlns:a16="http://schemas.microsoft.com/office/drawing/2014/main" id="{6585BB15-D8D5-4960-92C2-89C1ABD227B1}"/>
              </a:ext>
            </a:extLst>
          </p:cNvPr>
          <p:cNvSpPr>
            <a:spLocks noGrp="1"/>
          </p:cNvSpPr>
          <p:nvPr>
            <p:ph type="title"/>
          </p:nvPr>
        </p:nvSpPr>
        <p:spPr/>
        <p:txBody>
          <a:bodyPr/>
          <a:lstStyle/>
          <a:p>
            <a:r>
              <a:rPr lang="sv-SE" dirty="0"/>
              <a:t>Guds Ande</a:t>
            </a:r>
            <a:endParaRPr lang="LID4096" dirty="0"/>
          </a:p>
        </p:txBody>
      </p:sp>
      <p:sp>
        <p:nvSpPr>
          <p:cNvPr id="7" name="textruta 6">
            <a:extLst>
              <a:ext uri="{FF2B5EF4-FFF2-40B4-BE49-F238E27FC236}">
                <a16:creationId xmlns:a16="http://schemas.microsoft.com/office/drawing/2014/main" id="{DA8C6EC2-2573-448A-BD03-8BB76451846F}"/>
              </a:ext>
            </a:extLst>
          </p:cNvPr>
          <p:cNvSpPr txBox="1"/>
          <p:nvPr/>
        </p:nvSpPr>
        <p:spPr>
          <a:xfrm>
            <a:off x="-2" y="818911"/>
            <a:ext cx="12192000" cy="6063198"/>
          </a:xfrm>
          <a:prstGeom prst="rect">
            <a:avLst/>
          </a:prstGeom>
          <a:noFill/>
        </p:spPr>
        <p:txBody>
          <a:bodyPr wrap="square" lIns="180000">
            <a:spAutoFit/>
          </a:bodyPr>
          <a:lstStyle/>
          <a:p>
            <a:pPr>
              <a:spcBef>
                <a:spcPts val="600"/>
              </a:spcBef>
            </a:pPr>
            <a:r>
              <a:rPr lang="sv-SE" dirty="0">
                <a:solidFill>
                  <a:srgbClr val="C00000"/>
                </a:solidFill>
              </a:rPr>
              <a:t>Gud är </a:t>
            </a:r>
            <a:r>
              <a:rPr lang="sv-SE" b="1" i="1" dirty="0">
                <a:solidFill>
                  <a:srgbClr val="C00000"/>
                </a:solidFill>
              </a:rPr>
              <a:t>ande</a:t>
            </a:r>
            <a:r>
              <a:rPr lang="sv-SE" dirty="0">
                <a:solidFill>
                  <a:srgbClr val="C00000"/>
                </a:solidFill>
              </a:rPr>
              <a:t> </a:t>
            </a:r>
            <a:r>
              <a:rPr lang="sv-SE" sz="1400" dirty="0"/>
              <a:t>(Joh 4:24) </a:t>
            </a:r>
            <a:r>
              <a:rPr lang="sv-SE" dirty="0"/>
              <a:t>är </a:t>
            </a:r>
            <a:r>
              <a:rPr lang="sv-SE" i="1" u="sng" dirty="0"/>
              <a:t>vad</a:t>
            </a:r>
            <a:r>
              <a:rPr lang="sv-SE" dirty="0"/>
              <a:t> Gud är: Osynlig för människan men med effekter som kan ses, höras, kännas…</a:t>
            </a:r>
          </a:p>
          <a:p>
            <a:pPr>
              <a:spcBef>
                <a:spcPts val="1200"/>
              </a:spcBef>
            </a:pPr>
            <a:r>
              <a:rPr lang="sv-SE" dirty="0"/>
              <a:t>Men Gud </a:t>
            </a:r>
            <a:r>
              <a:rPr lang="sv-SE" i="1" u="sng" dirty="0"/>
              <a:t>har</a:t>
            </a:r>
            <a:r>
              <a:rPr lang="sv-SE" dirty="0"/>
              <a:t> också en ande, </a:t>
            </a:r>
            <a:r>
              <a:rPr lang="sv-SE" i="1" u="sng" dirty="0">
                <a:solidFill>
                  <a:srgbClr val="C00000"/>
                </a:solidFill>
              </a:rPr>
              <a:t>Guds</a:t>
            </a:r>
            <a:r>
              <a:rPr lang="sv-SE" dirty="0">
                <a:solidFill>
                  <a:srgbClr val="C00000"/>
                </a:solidFill>
              </a:rPr>
              <a:t> </a:t>
            </a:r>
            <a:r>
              <a:rPr lang="sv-SE" b="1" i="1" dirty="0">
                <a:solidFill>
                  <a:srgbClr val="C00000"/>
                </a:solidFill>
              </a:rPr>
              <a:t>Ande</a:t>
            </a:r>
            <a:r>
              <a:rPr lang="sv-SE" dirty="0">
                <a:solidFill>
                  <a:srgbClr val="C00000"/>
                </a:solidFill>
              </a:rPr>
              <a:t> </a:t>
            </a:r>
            <a:r>
              <a:rPr lang="sv-SE" sz="1400" dirty="0"/>
              <a:t>(ex Rom 8:9)</a:t>
            </a:r>
            <a:r>
              <a:rPr lang="sv-SE" dirty="0"/>
              <a:t> som också kallas </a:t>
            </a:r>
            <a:r>
              <a:rPr lang="sv-SE" dirty="0">
                <a:solidFill>
                  <a:srgbClr val="C00000"/>
                </a:solidFill>
              </a:rPr>
              <a:t>den helige </a:t>
            </a:r>
            <a:r>
              <a:rPr lang="sv-SE" b="1" i="1" dirty="0">
                <a:solidFill>
                  <a:srgbClr val="C00000"/>
                </a:solidFill>
              </a:rPr>
              <a:t>Ande</a:t>
            </a:r>
            <a:r>
              <a:rPr lang="sv-SE" dirty="0"/>
              <a:t> </a:t>
            </a:r>
            <a:r>
              <a:rPr lang="sv-SE" sz="1400" dirty="0"/>
              <a:t>(ex Matt 1:20)</a:t>
            </a:r>
            <a:r>
              <a:rPr lang="sv-SE" dirty="0"/>
              <a:t>.</a:t>
            </a:r>
          </a:p>
          <a:p>
            <a:pPr>
              <a:spcBef>
                <a:spcPts val="1200"/>
              </a:spcBef>
            </a:pPr>
            <a:r>
              <a:rPr lang="sv-SE" dirty="0"/>
              <a:t>Genitivformen innebär att det inte är </a:t>
            </a:r>
            <a:r>
              <a:rPr lang="sv-SE" i="1" u="sng" dirty="0"/>
              <a:t>hela</a:t>
            </a:r>
            <a:r>
              <a:rPr lang="sv-SE" dirty="0"/>
              <a:t> Gud, utan en </a:t>
            </a:r>
            <a:r>
              <a:rPr lang="sv-SE" i="1" u="sng" dirty="0"/>
              <a:t>begränsad</a:t>
            </a:r>
            <a:r>
              <a:rPr lang="sv-SE" dirty="0"/>
              <a:t> manifestation av Honom: </a:t>
            </a:r>
            <a:br>
              <a:rPr lang="sv-SE" dirty="0"/>
            </a:br>
            <a:r>
              <a:rPr kumimoji="0" lang="LID4096" altLang="LID4096" b="0" i="0" u="none" strike="noStrike" cap="none" normalizeH="0" baseline="0" dirty="0">
                <a:ln>
                  <a:noFill/>
                </a:ln>
                <a:solidFill>
                  <a:srgbClr val="C00000"/>
                </a:solidFill>
                <a:effectLst/>
              </a:rPr>
              <a:t>Jag ska sända </a:t>
            </a:r>
            <a:r>
              <a:rPr kumimoji="0" lang="LID4096" altLang="LID4096" b="0" i="1" u="sng" strike="noStrike" cap="none" normalizeH="0" baseline="0" dirty="0">
                <a:ln>
                  <a:noFill/>
                </a:ln>
                <a:solidFill>
                  <a:srgbClr val="C00000"/>
                </a:solidFill>
                <a:effectLst/>
              </a:rPr>
              <a:t>min</a:t>
            </a:r>
            <a:r>
              <a:rPr kumimoji="0" lang="LID4096" altLang="LID4096" b="1" i="1" strike="noStrike" cap="none" normalizeH="0" baseline="0" dirty="0">
                <a:ln>
                  <a:noFill/>
                </a:ln>
                <a:solidFill>
                  <a:srgbClr val="C00000"/>
                </a:solidFill>
                <a:effectLst/>
              </a:rPr>
              <a:t> Ande</a:t>
            </a:r>
            <a:r>
              <a:rPr kumimoji="0" lang="sv-SE" altLang="LID4096" b="0" i="0" u="none" strike="noStrike" cap="none" normalizeH="0" baseline="0" dirty="0">
                <a:ln>
                  <a:noFill/>
                </a:ln>
                <a:solidFill>
                  <a:srgbClr val="C00000"/>
                </a:solidFill>
                <a:effectLst/>
              </a:rPr>
              <a:t> </a:t>
            </a:r>
            <a:r>
              <a:rPr kumimoji="0" lang="sv-SE" altLang="LID4096" b="0" u="none" strike="noStrike" cap="none" normalizeH="0" baseline="0" dirty="0">
                <a:ln>
                  <a:noFill/>
                </a:ln>
                <a:effectLst/>
              </a:rPr>
              <a:t>[inte </a:t>
            </a:r>
            <a:r>
              <a:rPr kumimoji="0" lang="sv-SE" altLang="LID4096" b="0" i="1" u="sng" strike="noStrike" cap="none" normalizeH="0" baseline="0" dirty="0">
                <a:ln>
                  <a:noFill/>
                </a:ln>
                <a:effectLst/>
              </a:rPr>
              <a:t>hela</a:t>
            </a:r>
            <a:r>
              <a:rPr kumimoji="0" lang="sv-SE" altLang="LID4096" b="0" u="none" strike="noStrike" cap="none" normalizeH="0" baseline="0" dirty="0">
                <a:ln>
                  <a:noFill/>
                </a:ln>
                <a:effectLst/>
              </a:rPr>
              <a:t> Gud]</a:t>
            </a:r>
            <a:r>
              <a:rPr kumimoji="0" lang="sv-SE" altLang="LID4096" b="0" i="0" u="none" strike="noStrike" cap="none" normalizeH="0" baseline="0" dirty="0">
                <a:ln>
                  <a:noFill/>
                </a:ln>
                <a:solidFill>
                  <a:srgbClr val="C00000"/>
                </a:solidFill>
                <a:effectLst/>
              </a:rPr>
              <a:t> </a:t>
            </a:r>
            <a:r>
              <a:rPr kumimoji="0" lang="LID4096" altLang="LID4096" b="0" i="0" u="none" strike="noStrike" cap="none" normalizeH="0" baseline="0" dirty="0">
                <a:ln>
                  <a:noFill/>
                </a:ln>
                <a:solidFill>
                  <a:srgbClr val="C00000"/>
                </a:solidFill>
                <a:effectLst/>
              </a:rPr>
              <a:t>över honom</a:t>
            </a:r>
            <a:r>
              <a:rPr kumimoji="0" lang="sv-SE" altLang="LID4096" b="0" i="0" u="none" strike="noStrike" cap="none" normalizeH="0" baseline="0" dirty="0">
                <a:ln>
                  <a:noFill/>
                </a:ln>
                <a:solidFill>
                  <a:srgbClr val="C00000"/>
                </a:solidFill>
                <a:effectLst/>
              </a:rPr>
              <a:t>. </a:t>
            </a:r>
            <a:r>
              <a:rPr lang="sv-SE" altLang="LID4096" sz="1400" dirty="0"/>
              <a:t>(Matt 12:18)</a:t>
            </a:r>
            <a:endParaRPr lang="sv-SE" dirty="0"/>
          </a:p>
          <a:p>
            <a:pPr>
              <a:spcBef>
                <a:spcPts val="1200"/>
              </a:spcBef>
            </a:pPr>
            <a:r>
              <a:rPr lang="sv-SE" i="1" u="sng" dirty="0"/>
              <a:t>Guds Ande</a:t>
            </a:r>
            <a:r>
              <a:rPr lang="sv-SE" i="1" dirty="0"/>
              <a:t> (</a:t>
            </a:r>
            <a:r>
              <a:rPr lang="sv-SE" i="1" u="sng" dirty="0"/>
              <a:t>Guds Andedräkt</a:t>
            </a:r>
            <a:r>
              <a:rPr lang="sv-SE" i="1" dirty="0"/>
              <a:t> eller </a:t>
            </a:r>
            <a:r>
              <a:rPr lang="sv-SE" i="1" u="sng" dirty="0"/>
              <a:t>Guds Andning</a:t>
            </a:r>
            <a:r>
              <a:rPr lang="sv-SE" i="1" dirty="0"/>
              <a:t>) är det sätt på vilket Gud agerar i sin skapelse.</a:t>
            </a:r>
            <a:br>
              <a:rPr lang="sv-SE" i="1" dirty="0">
                <a:highlight>
                  <a:srgbClr val="99FF99"/>
                </a:highlight>
              </a:rPr>
            </a:br>
            <a:r>
              <a:rPr lang="sv-SE" dirty="0">
                <a:solidFill>
                  <a:srgbClr val="C00000"/>
                </a:solidFill>
                <a:effectLst/>
              </a:rPr>
              <a:t>Vart kan jag gå för </a:t>
            </a:r>
            <a:r>
              <a:rPr lang="sv-SE" i="1" u="sng" dirty="0">
                <a:solidFill>
                  <a:srgbClr val="C00000"/>
                </a:solidFill>
                <a:effectLst/>
              </a:rPr>
              <a:t>din</a:t>
            </a:r>
            <a:r>
              <a:rPr lang="sv-SE" b="1" i="1" dirty="0">
                <a:solidFill>
                  <a:srgbClr val="C00000"/>
                </a:solidFill>
                <a:effectLst/>
              </a:rPr>
              <a:t> Ande</a:t>
            </a:r>
            <a:r>
              <a:rPr lang="sv-SE" dirty="0">
                <a:solidFill>
                  <a:srgbClr val="C00000"/>
                </a:solidFill>
                <a:effectLst/>
              </a:rPr>
              <a:t>… Stiger jag upp till himlen är du där, bäddar jag åt mig i dödsriket är du där. </a:t>
            </a:r>
            <a:r>
              <a:rPr lang="sv-SE" sz="1400" dirty="0">
                <a:effectLst/>
              </a:rPr>
              <a:t>(Ps 139:7-8)</a:t>
            </a:r>
            <a:endParaRPr lang="sv-SE" dirty="0">
              <a:effectLst/>
            </a:endParaRPr>
          </a:p>
          <a:p>
            <a:pPr>
              <a:spcBef>
                <a:spcPts val="1200"/>
              </a:spcBef>
            </a:pPr>
            <a:r>
              <a:rPr lang="sv-SE" dirty="0"/>
              <a:t>Detta Guds handlande kan ske på olika sätt:</a:t>
            </a:r>
          </a:p>
          <a:p>
            <a:pPr marL="442913" indent="-285750">
              <a:spcBef>
                <a:spcPts val="600"/>
              </a:spcBef>
              <a:buFont typeface="Arial" panose="020B0604020202020204" pitchFamily="34" charset="0"/>
              <a:buChar char="•"/>
            </a:pPr>
            <a:r>
              <a:rPr lang="sv-SE" i="1" dirty="0">
                <a:effectLst>
                  <a:outerShdw blurRad="38100" dist="38100" dir="2700000" algn="tl">
                    <a:srgbClr val="000000">
                      <a:alpha val="43137"/>
                    </a:srgbClr>
                  </a:outerShdw>
                </a:effectLst>
              </a:rPr>
              <a:t>Opersonligt</a:t>
            </a:r>
            <a:r>
              <a:rPr lang="sv-SE" dirty="0"/>
              <a:t>: </a:t>
            </a:r>
            <a:r>
              <a:rPr lang="LID4096" altLang="LID4096" dirty="0">
                <a:solidFill>
                  <a:srgbClr val="C00000"/>
                </a:solidFill>
              </a:rPr>
              <a:t>Av din näsas </a:t>
            </a:r>
            <a:r>
              <a:rPr lang="LID4096" altLang="LID4096" b="1" i="1" dirty="0">
                <a:solidFill>
                  <a:srgbClr val="C00000"/>
                </a:solidFill>
              </a:rPr>
              <a:t>fnysning</a:t>
            </a:r>
            <a:r>
              <a:rPr lang="sv-SE" altLang="LID4096" i="1" dirty="0">
                <a:solidFill>
                  <a:srgbClr val="C00000"/>
                </a:solidFill>
              </a:rPr>
              <a:t> [ruah] </a:t>
            </a:r>
            <a:r>
              <a:rPr lang="LID4096" altLang="LID4096" dirty="0">
                <a:solidFill>
                  <a:srgbClr val="C00000"/>
                </a:solidFill>
              </a:rPr>
              <a:t>dämdes vattnen upp</a:t>
            </a:r>
            <a:r>
              <a:rPr lang="sv-SE" altLang="LID4096" dirty="0">
                <a:solidFill>
                  <a:srgbClr val="C00000"/>
                </a:solidFill>
              </a:rPr>
              <a:t>.</a:t>
            </a:r>
            <a:r>
              <a:rPr lang="sv-SE" altLang="LID4096" dirty="0">
                <a:solidFill>
                  <a:srgbClr val="000000"/>
                </a:solidFill>
              </a:rPr>
              <a:t> </a:t>
            </a:r>
            <a:r>
              <a:rPr lang="sv-SE" altLang="LID4096" sz="1400" dirty="0">
                <a:solidFill>
                  <a:srgbClr val="000000"/>
                </a:solidFill>
              </a:rPr>
              <a:t>(2 Mos 15:8)</a:t>
            </a:r>
            <a:endParaRPr lang="sv-SE" altLang="LID4096" dirty="0">
              <a:solidFill>
                <a:srgbClr val="000000"/>
              </a:solidFill>
            </a:endParaRPr>
          </a:p>
          <a:p>
            <a:pPr marL="442913" indent="-285750">
              <a:spcBef>
                <a:spcPts val="600"/>
              </a:spcBef>
              <a:buFont typeface="Arial" panose="020B0604020202020204" pitchFamily="34" charset="0"/>
              <a:buChar char="•"/>
            </a:pPr>
            <a:r>
              <a:rPr lang="sv-SE" i="1" dirty="0">
                <a:solidFill>
                  <a:srgbClr val="000000"/>
                </a:solidFill>
                <a:effectLst>
                  <a:outerShdw blurRad="38100" dist="38100" dir="2700000" algn="tl">
                    <a:srgbClr val="000000">
                      <a:alpha val="43137"/>
                    </a:srgbClr>
                  </a:outerShdw>
                </a:effectLst>
              </a:rPr>
              <a:t>Personligt via Sonen</a:t>
            </a:r>
            <a:r>
              <a:rPr lang="sv-SE" dirty="0">
                <a:solidFill>
                  <a:srgbClr val="000000"/>
                </a:solidFill>
              </a:rPr>
              <a:t> (som också är en del av Gud men genom </a:t>
            </a:r>
            <a:r>
              <a:rPr lang="sv-SE" i="1" u="sng" dirty="0">
                <a:solidFill>
                  <a:srgbClr val="000000"/>
                </a:solidFill>
              </a:rPr>
              <a:t>födelse</a:t>
            </a:r>
            <a:r>
              <a:rPr lang="sv-SE" dirty="0">
                <a:solidFill>
                  <a:srgbClr val="000000"/>
                </a:solidFill>
              </a:rPr>
              <a:t>): </a:t>
            </a:r>
            <a:r>
              <a:rPr lang="sv-SE" dirty="0">
                <a:solidFill>
                  <a:srgbClr val="C00000"/>
                </a:solidFill>
              </a:rPr>
              <a:t>Jesu vittnesbörd är profetians </a:t>
            </a:r>
            <a:r>
              <a:rPr lang="sv-SE" b="1" i="1" dirty="0">
                <a:solidFill>
                  <a:srgbClr val="C00000"/>
                </a:solidFill>
              </a:rPr>
              <a:t>ande</a:t>
            </a:r>
            <a:r>
              <a:rPr lang="sv-SE" dirty="0">
                <a:solidFill>
                  <a:srgbClr val="C00000"/>
                </a:solidFill>
              </a:rPr>
              <a:t>.</a:t>
            </a:r>
            <a:r>
              <a:rPr lang="sv-SE" dirty="0">
                <a:solidFill>
                  <a:srgbClr val="C00000"/>
                </a:solidFill>
                <a:effectLst/>
              </a:rPr>
              <a:t> </a:t>
            </a:r>
            <a:r>
              <a:rPr lang="sv-SE" sz="1400" dirty="0">
                <a:effectLst/>
              </a:rPr>
              <a:t>(Upp 19:10)</a:t>
            </a:r>
            <a:endParaRPr lang="sv-SE" dirty="0">
              <a:solidFill>
                <a:srgbClr val="000000"/>
              </a:solidFill>
            </a:endParaRPr>
          </a:p>
          <a:p>
            <a:pPr marL="442913" indent="-285750">
              <a:spcBef>
                <a:spcPts val="600"/>
              </a:spcBef>
              <a:buFont typeface="Arial" panose="020B0604020202020204" pitchFamily="34" charset="0"/>
              <a:buChar char="•"/>
            </a:pPr>
            <a:r>
              <a:rPr lang="sv-SE" i="1" dirty="0">
                <a:solidFill>
                  <a:srgbClr val="000000"/>
                </a:solidFill>
                <a:effectLst>
                  <a:outerShdw blurRad="38100" dist="38100" dir="2700000" algn="tl">
                    <a:srgbClr val="000000">
                      <a:alpha val="43137"/>
                    </a:srgbClr>
                  </a:outerShdw>
                </a:effectLst>
              </a:rPr>
              <a:t>Sonens eget agerande:</a:t>
            </a:r>
            <a:r>
              <a:rPr lang="sv-SE" dirty="0">
                <a:solidFill>
                  <a:srgbClr val="000000"/>
                </a:solidFill>
              </a:rPr>
              <a:t> </a:t>
            </a:r>
          </a:p>
          <a:p>
            <a:pPr marL="900113" lvl="1" indent="-285750">
              <a:spcBef>
                <a:spcPts val="300"/>
              </a:spcBef>
              <a:buFont typeface="Arial" panose="020B0604020202020204" pitchFamily="34" charset="0"/>
              <a:buChar char="•"/>
            </a:pPr>
            <a:r>
              <a:rPr lang="sv-SE" dirty="0">
                <a:solidFill>
                  <a:srgbClr val="C00000"/>
                </a:solidFill>
              </a:rPr>
              <a:t>[Profeterna] </a:t>
            </a:r>
            <a:r>
              <a:rPr lang="sv-SE" dirty="0">
                <a:solidFill>
                  <a:srgbClr val="C00000"/>
                </a:solidFill>
                <a:effectLst/>
              </a:rPr>
              <a:t>försökte förstå vem eller vilken tid </a:t>
            </a:r>
            <a:r>
              <a:rPr lang="sv-SE" b="1" i="1" dirty="0">
                <a:solidFill>
                  <a:srgbClr val="C00000"/>
                </a:solidFill>
                <a:effectLst/>
              </a:rPr>
              <a:t>Kristi Ande</a:t>
            </a:r>
            <a:r>
              <a:rPr lang="sv-SE" b="1" dirty="0">
                <a:solidFill>
                  <a:srgbClr val="C00000"/>
                </a:solidFill>
                <a:effectLst/>
              </a:rPr>
              <a:t> </a:t>
            </a:r>
            <a:r>
              <a:rPr lang="sv-SE" dirty="0">
                <a:solidFill>
                  <a:srgbClr val="C00000"/>
                </a:solidFill>
                <a:effectLst/>
              </a:rPr>
              <a:t>i dem syftade på… </a:t>
            </a:r>
            <a:r>
              <a:rPr lang="sv-SE" sz="1400" dirty="0">
                <a:effectLst/>
              </a:rPr>
              <a:t>(1 Pet 1:11)</a:t>
            </a:r>
          </a:p>
          <a:p>
            <a:pPr marL="900113" lvl="1" indent="-285750">
              <a:spcBef>
                <a:spcPts val="300"/>
              </a:spcBef>
              <a:buFont typeface="Arial" panose="020B0604020202020204" pitchFamily="34" charset="0"/>
              <a:buChar char="•"/>
            </a:pPr>
            <a:r>
              <a:rPr lang="sv-SE" dirty="0">
                <a:solidFill>
                  <a:srgbClr val="C00000"/>
                </a:solidFill>
              </a:rPr>
              <a:t>Bekymra er inte i förväg för vad ni ska säga… Det är inte ni som talar, utan </a:t>
            </a:r>
            <a:r>
              <a:rPr lang="sv-SE" b="1" i="1" dirty="0">
                <a:solidFill>
                  <a:srgbClr val="C00000"/>
                </a:solidFill>
              </a:rPr>
              <a:t>den helige Ande</a:t>
            </a:r>
            <a:r>
              <a:rPr lang="sv-SE" dirty="0">
                <a:solidFill>
                  <a:srgbClr val="C00000"/>
                </a:solidFill>
              </a:rPr>
              <a:t>.</a:t>
            </a:r>
            <a:r>
              <a:rPr lang="sv-SE" dirty="0"/>
              <a:t> </a:t>
            </a:r>
            <a:r>
              <a:rPr lang="sv-SE" sz="1400" dirty="0"/>
              <a:t>(Mark 13:11)</a:t>
            </a:r>
            <a:br>
              <a:rPr lang="sv-SE" sz="1400" dirty="0"/>
            </a:br>
            <a:r>
              <a:rPr lang="sv-SE" dirty="0">
                <a:solidFill>
                  <a:srgbClr val="C00000"/>
                </a:solidFill>
              </a:rPr>
              <a:t>Bestäm er för att inte förbereda några försvarstal, för </a:t>
            </a:r>
            <a:r>
              <a:rPr lang="sv-SE" b="1" i="1" u="sng" dirty="0">
                <a:solidFill>
                  <a:srgbClr val="C00000"/>
                </a:solidFill>
              </a:rPr>
              <a:t>jag</a:t>
            </a:r>
            <a:r>
              <a:rPr lang="sv-SE" dirty="0">
                <a:solidFill>
                  <a:srgbClr val="C00000"/>
                </a:solidFill>
              </a:rPr>
              <a:t> ska ge er en mun och en vishet. </a:t>
            </a:r>
            <a:r>
              <a:rPr lang="sv-SE" sz="1400" dirty="0"/>
              <a:t>(Luk 21:14-15)</a:t>
            </a:r>
          </a:p>
          <a:p>
            <a:pPr>
              <a:spcBef>
                <a:spcPts val="1200"/>
              </a:spcBef>
            </a:pPr>
            <a:r>
              <a:rPr lang="sv-SE" dirty="0"/>
              <a:t>Guds Ande är alltså en </a:t>
            </a:r>
            <a:r>
              <a:rPr lang="sv-SE" i="1" u="sng" dirty="0"/>
              <a:t>begränsad</a:t>
            </a:r>
            <a:r>
              <a:rPr lang="sv-SE" dirty="0"/>
              <a:t> och </a:t>
            </a:r>
            <a:r>
              <a:rPr lang="sv-SE" i="1" u="sng" dirty="0"/>
              <a:t>personlig</a:t>
            </a:r>
            <a:r>
              <a:rPr lang="sv-SE" dirty="0"/>
              <a:t> manifestation av Gud, och inte:</a:t>
            </a:r>
          </a:p>
          <a:p>
            <a:pPr marL="442913" indent="-285750">
              <a:buFont typeface="Arial" panose="020B0604020202020204" pitchFamily="34" charset="0"/>
              <a:buChar char="•"/>
            </a:pPr>
            <a:r>
              <a:rPr lang="sv-SE" i="1" u="sng" dirty="0"/>
              <a:t>Hela</a:t>
            </a:r>
            <a:r>
              <a:rPr lang="sv-SE" dirty="0"/>
              <a:t> Gud</a:t>
            </a:r>
          </a:p>
          <a:p>
            <a:pPr marL="442913" indent="-285750">
              <a:buFont typeface="Arial" panose="020B0604020202020204" pitchFamily="34" charset="0"/>
              <a:buChar char="•"/>
            </a:pPr>
            <a:r>
              <a:rPr lang="sv-SE" dirty="0"/>
              <a:t>En kraft (JV)</a:t>
            </a:r>
          </a:p>
          <a:p>
            <a:pPr marL="442913" indent="-285750">
              <a:buFont typeface="Arial" panose="020B0604020202020204" pitchFamily="34" charset="0"/>
              <a:buChar char="•"/>
            </a:pPr>
            <a:r>
              <a:rPr lang="sv-SE" dirty="0"/>
              <a:t>En </a:t>
            </a:r>
            <a:r>
              <a:rPr lang="sv-SE" i="1" u="sng" dirty="0"/>
              <a:t>egen</a:t>
            </a:r>
            <a:r>
              <a:rPr lang="sv-SE" dirty="0"/>
              <a:t> person (kyrkans dominerande lära) =&gt; Sex ”bevis” följer.</a:t>
            </a:r>
            <a:endParaRPr lang="sv-SE" dirty="0">
              <a:highlight>
                <a:srgbClr val="2DFF8C"/>
              </a:highlight>
            </a:endParaRPr>
          </a:p>
        </p:txBody>
      </p:sp>
      <p:sp>
        <p:nvSpPr>
          <p:cNvPr id="8" name="textruta 7">
            <a:extLst>
              <a:ext uri="{FF2B5EF4-FFF2-40B4-BE49-F238E27FC236}">
                <a16:creationId xmlns:a16="http://schemas.microsoft.com/office/drawing/2014/main" id="{49391889-CEE1-4765-AA2D-A8AF80CBC0D6}"/>
              </a:ext>
            </a:extLst>
          </p:cNvPr>
          <p:cNvSpPr txBox="1"/>
          <p:nvPr/>
        </p:nvSpPr>
        <p:spPr>
          <a:xfrm>
            <a:off x="1055093" y="2916049"/>
            <a:ext cx="7688773" cy="2244305"/>
          </a:xfrm>
          <a:prstGeom prst="wedgeRectCallout">
            <a:avLst>
              <a:gd name="adj1" fmla="val -48063"/>
              <a:gd name="adj2" fmla="val 103142"/>
            </a:avLst>
          </a:prstGeom>
          <a:solidFill>
            <a:schemeClr val="bg1">
              <a:lumMod val="95000"/>
            </a:schemeClr>
          </a:solidFill>
          <a:ln w="28575">
            <a:solidFill>
              <a:schemeClr val="accent6">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144000" tIns="108000" rIns="144000" bIns="108000">
            <a:spAutoFit/>
          </a:bodyPr>
          <a:lstStyle/>
          <a:p>
            <a:pPr lvl="0">
              <a:lnSpc>
                <a:spcPts val="2000"/>
              </a:lnSpc>
              <a:spcBef>
                <a:spcPts val="300"/>
              </a:spcBef>
            </a:pPr>
            <a:r>
              <a:rPr lang="sv-SE" b="1" dirty="0"/>
              <a:t>Men ibland får ju Guds Ande personliga namn (som </a:t>
            </a:r>
            <a:r>
              <a:rPr lang="sv-SE" b="1" i="1" dirty="0"/>
              <a:t>Tröstaren</a:t>
            </a:r>
            <a:r>
              <a:rPr lang="sv-SE" b="1" dirty="0"/>
              <a:t> och </a:t>
            </a:r>
            <a:r>
              <a:rPr lang="sv-SE" b="1" i="1" dirty="0"/>
              <a:t>Hjälparen</a:t>
            </a:r>
            <a:r>
              <a:rPr lang="sv-SE" b="1" dirty="0"/>
              <a:t>) och ibland personliga epitet (som </a:t>
            </a:r>
            <a:r>
              <a:rPr lang="sv-SE" b="1" i="1" dirty="0"/>
              <a:t>känna</a:t>
            </a:r>
            <a:r>
              <a:rPr lang="sv-SE" b="1" dirty="0"/>
              <a:t>, </a:t>
            </a:r>
            <a:r>
              <a:rPr lang="sv-SE" b="1" i="1" dirty="0"/>
              <a:t>vilja</a:t>
            </a:r>
            <a:r>
              <a:rPr lang="sv-SE" b="1" dirty="0"/>
              <a:t>, </a:t>
            </a:r>
            <a:r>
              <a:rPr lang="sv-SE" b="1" i="1" dirty="0"/>
              <a:t>lära</a:t>
            </a:r>
            <a:r>
              <a:rPr lang="sv-SE" b="1" dirty="0"/>
              <a:t> och </a:t>
            </a:r>
            <a:r>
              <a:rPr lang="sv-SE" b="1" i="1" dirty="0"/>
              <a:t>straffa</a:t>
            </a:r>
            <a:r>
              <a:rPr lang="sv-SE" b="1" dirty="0"/>
              <a:t>)?</a:t>
            </a:r>
          </a:p>
          <a:p>
            <a:pPr marL="285750" lvl="0" indent="-196850">
              <a:lnSpc>
                <a:spcPts val="2000"/>
              </a:lnSpc>
              <a:spcBef>
                <a:spcPts val="600"/>
              </a:spcBef>
              <a:buFont typeface="Arial" panose="020B0604020202020204" pitchFamily="34" charset="0"/>
              <a:buChar char="•"/>
            </a:pPr>
            <a:r>
              <a:rPr lang="sv-SE" dirty="0"/>
              <a:t>Ordet </a:t>
            </a:r>
            <a:r>
              <a:rPr lang="sv-SE" i="1" dirty="0"/>
              <a:t>ande</a:t>
            </a:r>
            <a:r>
              <a:rPr lang="sv-SE" dirty="0"/>
              <a:t> är i sig självt opersonligt.</a:t>
            </a:r>
          </a:p>
          <a:p>
            <a:pPr marL="285750" lvl="0" indent="-196850">
              <a:lnSpc>
                <a:spcPts val="2000"/>
              </a:lnSpc>
              <a:spcBef>
                <a:spcPts val="600"/>
              </a:spcBef>
              <a:buFont typeface="Arial" panose="020B0604020202020204" pitchFamily="34" charset="0"/>
              <a:buChar char="•"/>
            </a:pPr>
            <a:r>
              <a:rPr lang="sv-SE" dirty="0"/>
              <a:t>Guds Ande har också många opersonliga epitet som </a:t>
            </a:r>
            <a:r>
              <a:rPr lang="sv-SE" i="1" dirty="0"/>
              <a:t>vind</a:t>
            </a:r>
            <a:r>
              <a:rPr lang="sv-SE" dirty="0"/>
              <a:t>, </a:t>
            </a:r>
            <a:r>
              <a:rPr lang="sv-SE" i="1" dirty="0"/>
              <a:t>eld</a:t>
            </a:r>
            <a:r>
              <a:rPr lang="sv-SE" dirty="0"/>
              <a:t>, </a:t>
            </a:r>
            <a:r>
              <a:rPr lang="sv-SE" i="1" dirty="0"/>
              <a:t>vatten</a:t>
            </a:r>
            <a:r>
              <a:rPr lang="sv-SE" dirty="0"/>
              <a:t>, </a:t>
            </a:r>
            <a:r>
              <a:rPr lang="sv-SE" i="1" dirty="0"/>
              <a:t>kraft</a:t>
            </a:r>
            <a:r>
              <a:rPr lang="sv-SE" dirty="0"/>
              <a:t>, </a:t>
            </a:r>
            <a:r>
              <a:rPr lang="sv-SE" i="1" dirty="0"/>
              <a:t>olja</a:t>
            </a:r>
            <a:r>
              <a:rPr lang="sv-SE" dirty="0"/>
              <a:t>, </a:t>
            </a:r>
            <a:r>
              <a:rPr lang="sv-SE" i="1" dirty="0"/>
              <a:t>duva </a:t>
            </a:r>
            <a:r>
              <a:rPr lang="sv-SE" dirty="0"/>
              <a:t>och </a:t>
            </a:r>
            <a:r>
              <a:rPr lang="sv-SE" i="1" dirty="0"/>
              <a:t>smörjelse</a:t>
            </a:r>
            <a:r>
              <a:rPr lang="sv-SE" dirty="0"/>
              <a:t>.</a:t>
            </a:r>
          </a:p>
          <a:p>
            <a:pPr marL="285750" lvl="0" indent="-196850">
              <a:lnSpc>
                <a:spcPts val="2000"/>
              </a:lnSpc>
              <a:spcBef>
                <a:spcPts val="600"/>
              </a:spcBef>
              <a:buFont typeface="Arial" panose="020B0604020202020204" pitchFamily="34" charset="0"/>
              <a:buChar char="•"/>
            </a:pPr>
            <a:r>
              <a:rPr lang="sv-SE" dirty="0"/>
              <a:t>Att personifiera ett objekt är en </a:t>
            </a:r>
            <a:r>
              <a:rPr lang="sv-SE" i="1" u="sng" dirty="0"/>
              <a:t>stilfigur</a:t>
            </a:r>
            <a:r>
              <a:rPr lang="sv-SE" dirty="0"/>
              <a:t>: Ett </a:t>
            </a:r>
            <a:r>
              <a:rPr lang="sv-SE" dirty="0">
                <a:solidFill>
                  <a:srgbClr val="C00000"/>
                </a:solidFill>
              </a:rPr>
              <a:t>blod som ropar </a:t>
            </a:r>
            <a:r>
              <a:rPr lang="sv-SE" sz="1400" dirty="0"/>
              <a:t>(1 Mos 4:10)</a:t>
            </a:r>
            <a:r>
              <a:rPr lang="sv-SE" dirty="0"/>
              <a:t>, En </a:t>
            </a:r>
            <a:r>
              <a:rPr lang="sv-SE" dirty="0">
                <a:solidFill>
                  <a:srgbClr val="C00000"/>
                </a:solidFill>
              </a:rPr>
              <a:t>sol som skäms </a:t>
            </a:r>
            <a:r>
              <a:rPr lang="sv-SE" sz="1400" dirty="0"/>
              <a:t>(Jes 24:23)</a:t>
            </a:r>
            <a:r>
              <a:rPr lang="sv-SE" dirty="0"/>
              <a:t>, </a:t>
            </a:r>
            <a:r>
              <a:rPr lang="sv-SE" dirty="0">
                <a:solidFill>
                  <a:srgbClr val="C00000"/>
                </a:solidFill>
              </a:rPr>
              <a:t>Vatten som bävar </a:t>
            </a:r>
            <a:r>
              <a:rPr lang="sv-SE" sz="1400" dirty="0"/>
              <a:t>(Ps 77:17)</a:t>
            </a:r>
            <a:r>
              <a:rPr lang="sv-SE" dirty="0"/>
              <a:t>.</a:t>
            </a:r>
          </a:p>
        </p:txBody>
      </p:sp>
      <p:sp>
        <p:nvSpPr>
          <p:cNvPr id="10" name="textruta 9">
            <a:extLst>
              <a:ext uri="{FF2B5EF4-FFF2-40B4-BE49-F238E27FC236}">
                <a16:creationId xmlns:a16="http://schemas.microsoft.com/office/drawing/2014/main" id="{CEEF054E-C7FB-49BC-A04A-0C1D242A317A}"/>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1567840748"/>
      </p:ext>
    </p:extLst>
  </p:cSld>
  <p:clrMapOvr>
    <a:masterClrMapping/>
  </p:clrMapOvr>
  <p:transition advTm="21491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animEffect transition="in" filter="fade">
                                      <p:cBhvr>
                                        <p:cTn id="7" dur="500"/>
                                        <p:tgtEl>
                                          <p:spTgt spid="7">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1" end="11"/>
                                            </p:txEl>
                                          </p:spTgt>
                                        </p:tgtEl>
                                        <p:attrNameLst>
                                          <p:attrName>style.visibility</p:attrName>
                                        </p:attrNameLst>
                                      </p:cBhvr>
                                      <p:to>
                                        <p:strVal val="visible"/>
                                      </p:to>
                                    </p:set>
                                    <p:animEffect transition="in" filter="fade">
                                      <p:cBhvr>
                                        <p:cTn id="12" dur="500"/>
                                        <p:tgtEl>
                                          <p:spTgt spid="7">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2" end="12"/>
                                            </p:txEl>
                                          </p:spTgt>
                                        </p:tgtEl>
                                        <p:attrNameLst>
                                          <p:attrName>style.visibility</p:attrName>
                                        </p:attrNameLst>
                                      </p:cBhvr>
                                      <p:to>
                                        <p:strVal val="visible"/>
                                      </p:to>
                                    </p:set>
                                    <p:animEffect transition="in" filter="fade">
                                      <p:cBhvr>
                                        <p:cTn id="17" dur="500"/>
                                        <p:tgtEl>
                                          <p:spTgt spid="7">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3" end="13"/>
                                            </p:txEl>
                                          </p:spTgt>
                                        </p:tgtEl>
                                        <p:attrNameLst>
                                          <p:attrName>style.visibility</p:attrName>
                                        </p:attrNameLst>
                                      </p:cBhvr>
                                      <p:to>
                                        <p:strVal val="visible"/>
                                      </p:to>
                                    </p:set>
                                    <p:animEffect transition="in" filter="fade">
                                      <p:cBhvr>
                                        <p:cTn id="22" dur="500"/>
                                        <p:tgtEl>
                                          <p:spTgt spid="7">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ffra">
            <a:extLst>
              <a:ext uri="{FF2B5EF4-FFF2-40B4-BE49-F238E27FC236}">
                <a16:creationId xmlns:a16="http://schemas.microsoft.com/office/drawing/2014/main" id="{C28F83AE-3705-4161-98F3-852EEFFB8F85}"/>
              </a:ext>
            </a:extLst>
          </p:cNvPr>
          <p:cNvSpPr/>
          <p:nvPr/>
        </p:nvSpPr>
        <p:spPr>
          <a:xfrm>
            <a:off x="0" y="0"/>
            <a:ext cx="12192000" cy="972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tabLst>
                <a:tab pos="447675" algn="l"/>
              </a:tabLst>
            </a:pPr>
            <a:r>
              <a:rPr lang="sv-SE" sz="6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sym typeface="Wingdings 2" panose="05020102010507070707" pitchFamily="18" charset="2"/>
              </a:rPr>
              <a:t></a:t>
            </a:r>
            <a:endParaRPr lang="sv-SE" sz="8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endParaRPr>
          </a:p>
        </p:txBody>
      </p:sp>
      <p:sp>
        <p:nvSpPr>
          <p:cNvPr id="9" name="textruta 8">
            <a:extLst>
              <a:ext uri="{FF2B5EF4-FFF2-40B4-BE49-F238E27FC236}">
                <a16:creationId xmlns:a16="http://schemas.microsoft.com/office/drawing/2014/main" id="{492A50F2-1623-45BB-ABF9-CF84B3CB935D}"/>
              </a:ext>
            </a:extLst>
          </p:cNvPr>
          <p:cNvSpPr txBox="1"/>
          <p:nvPr/>
        </p:nvSpPr>
        <p:spPr>
          <a:xfrm>
            <a:off x="0" y="1204115"/>
            <a:ext cx="12192000" cy="2523768"/>
          </a:xfrm>
          <a:prstGeom prst="rect">
            <a:avLst/>
          </a:prstGeom>
          <a:noFill/>
        </p:spPr>
        <p:txBody>
          <a:bodyPr wrap="square" lIns="180000">
            <a:spAutoFit/>
          </a:bodyPr>
          <a:lstStyle/>
          <a:p>
            <a:pPr marL="266700" indent="-266700">
              <a:spcBef>
                <a:spcPts val="1800"/>
              </a:spcBef>
              <a:buFont typeface="Arial" panose="020B0604020202020204" pitchFamily="34" charset="0"/>
              <a:buChar char="•"/>
            </a:pPr>
            <a:r>
              <a:rPr lang="sv-SE" sz="2400" i="1" dirty="0">
                <a:solidFill>
                  <a:srgbClr val="0070C0"/>
                </a:solidFill>
                <a:effectLst/>
              </a:rPr>
              <a:t>Anden</a:t>
            </a:r>
            <a:r>
              <a:rPr lang="sv-SE" sz="2400" dirty="0">
                <a:solidFill>
                  <a:srgbClr val="C00000"/>
                </a:solidFill>
                <a:effectLst/>
              </a:rPr>
              <a:t> lyfte upp mig och tog tag i mig… och </a:t>
            </a:r>
            <a:r>
              <a:rPr lang="sv-SE" sz="2400" cap="small" dirty="0">
                <a:solidFill>
                  <a:srgbClr val="C00000"/>
                </a:solidFill>
                <a:effectLst/>
              </a:rPr>
              <a:t>Herrens</a:t>
            </a:r>
            <a:r>
              <a:rPr lang="sv-SE" sz="2400" dirty="0">
                <a:solidFill>
                  <a:srgbClr val="C00000"/>
                </a:solidFill>
                <a:effectLst/>
              </a:rPr>
              <a:t> </a:t>
            </a:r>
            <a:r>
              <a:rPr lang="sv-SE" sz="2400" i="1" dirty="0">
                <a:solidFill>
                  <a:srgbClr val="00B050"/>
                </a:solidFill>
                <a:effectLst/>
              </a:rPr>
              <a:t>hand</a:t>
            </a:r>
            <a:r>
              <a:rPr lang="sv-SE" sz="2400" dirty="0">
                <a:solidFill>
                  <a:srgbClr val="C00000"/>
                </a:solidFill>
                <a:effectLst/>
              </a:rPr>
              <a:t> var stark över mig. </a:t>
            </a:r>
            <a:br>
              <a:rPr lang="sv-SE" sz="2400" dirty="0">
                <a:solidFill>
                  <a:srgbClr val="C00000"/>
                </a:solidFill>
                <a:effectLst/>
              </a:rPr>
            </a:br>
            <a:r>
              <a:rPr lang="sv-SE" dirty="0">
                <a:effectLst/>
              </a:rPr>
              <a:t>(Hes 3:14)</a:t>
            </a:r>
          </a:p>
          <a:p>
            <a:pPr marL="266700" indent="-266700">
              <a:spcBef>
                <a:spcPts val="1800"/>
              </a:spcBef>
              <a:buFont typeface="Arial" panose="020B0604020202020204" pitchFamily="34" charset="0"/>
              <a:buChar char="•"/>
            </a:pPr>
            <a:r>
              <a:rPr lang="sv-SE" sz="2400" dirty="0">
                <a:solidFill>
                  <a:srgbClr val="C00000"/>
                </a:solidFill>
                <a:effectLst/>
              </a:rPr>
              <a:t>Om det är med </a:t>
            </a:r>
            <a:r>
              <a:rPr lang="sv-SE" sz="2400" i="1" dirty="0">
                <a:solidFill>
                  <a:srgbClr val="0070C0"/>
                </a:solidFill>
                <a:effectLst/>
              </a:rPr>
              <a:t>Guds Ande</a:t>
            </a:r>
            <a:r>
              <a:rPr lang="sv-SE" sz="2400" dirty="0">
                <a:solidFill>
                  <a:srgbClr val="C00000"/>
                </a:solidFill>
                <a:effectLst/>
              </a:rPr>
              <a:t> jag driver ut de onda andarna, </a:t>
            </a:r>
            <a:br>
              <a:rPr lang="sv-SE" sz="2400" dirty="0">
                <a:solidFill>
                  <a:srgbClr val="C00000"/>
                </a:solidFill>
                <a:effectLst/>
              </a:rPr>
            </a:br>
            <a:r>
              <a:rPr lang="sv-SE" sz="2400" dirty="0">
                <a:solidFill>
                  <a:srgbClr val="C00000"/>
                </a:solidFill>
                <a:effectLst/>
              </a:rPr>
              <a:t>då har Guds rike nått er. </a:t>
            </a:r>
            <a:r>
              <a:rPr lang="sv-SE" dirty="0">
                <a:effectLst/>
              </a:rPr>
              <a:t>(Matt 12:28)</a:t>
            </a:r>
          </a:p>
          <a:p>
            <a:pPr marL="266700">
              <a:spcBef>
                <a:spcPts val="600"/>
              </a:spcBef>
            </a:pPr>
            <a:r>
              <a:rPr lang="sv-SE" sz="2400" dirty="0">
                <a:solidFill>
                  <a:srgbClr val="C00000"/>
                </a:solidFill>
                <a:effectLst/>
              </a:rPr>
              <a:t>Om det är med </a:t>
            </a:r>
            <a:r>
              <a:rPr lang="sv-SE" sz="2400" i="1" dirty="0">
                <a:solidFill>
                  <a:srgbClr val="00B050"/>
                </a:solidFill>
                <a:effectLst/>
              </a:rPr>
              <a:t>Guds finger</a:t>
            </a:r>
            <a:r>
              <a:rPr lang="sv-SE" sz="2400" dirty="0">
                <a:solidFill>
                  <a:srgbClr val="C00000"/>
                </a:solidFill>
                <a:effectLst/>
              </a:rPr>
              <a:t> jag driver ut de onda andarna, </a:t>
            </a:r>
            <a:br>
              <a:rPr lang="sv-SE" sz="2400" dirty="0">
                <a:solidFill>
                  <a:srgbClr val="C00000"/>
                </a:solidFill>
                <a:effectLst/>
              </a:rPr>
            </a:br>
            <a:r>
              <a:rPr lang="sv-SE" sz="2400" dirty="0">
                <a:solidFill>
                  <a:srgbClr val="C00000"/>
                </a:solidFill>
                <a:effectLst/>
              </a:rPr>
              <a:t>då har Guds rike nått er. </a:t>
            </a:r>
            <a:r>
              <a:rPr lang="sv-SE" dirty="0">
                <a:effectLst/>
              </a:rPr>
              <a:t>(Luk 11:20)</a:t>
            </a:r>
            <a:endParaRPr lang="sv-SE" sz="2400" dirty="0">
              <a:effectLst/>
            </a:endParaRPr>
          </a:p>
        </p:txBody>
      </p:sp>
      <p:sp>
        <p:nvSpPr>
          <p:cNvPr id="10" name="!!Text">
            <a:extLst>
              <a:ext uri="{FF2B5EF4-FFF2-40B4-BE49-F238E27FC236}">
                <a16:creationId xmlns:a16="http://schemas.microsoft.com/office/drawing/2014/main" id="{377BD63B-A97A-4B6B-B6ED-1A66AC836C8C}"/>
              </a:ext>
            </a:extLst>
          </p:cNvPr>
          <p:cNvSpPr/>
          <p:nvPr/>
        </p:nvSpPr>
        <p:spPr>
          <a:xfrm>
            <a:off x="1" y="0"/>
            <a:ext cx="9973339"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46800" rIns="91421" bIns="46800" rtlCol="0" anchor="ctr"/>
          <a:lstStyle/>
          <a:p>
            <a:pPr>
              <a:tabLst>
                <a:tab pos="447675" algn="l"/>
              </a:tabLst>
            </a:pPr>
            <a:r>
              <a:rPr lang="sv-SE" sz="2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Om Guds helige Ande är en person…</a:t>
            </a:r>
          </a:p>
          <a:p>
            <a:r>
              <a:rPr lang="sv-SE" sz="28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Varför är inte synonymerna till Guds Ande personer?</a:t>
            </a:r>
          </a:p>
        </p:txBody>
      </p:sp>
      <p:pic>
        <p:nvPicPr>
          <p:cNvPr id="8" name="Bildobjekt 7">
            <a:extLst>
              <a:ext uri="{FF2B5EF4-FFF2-40B4-BE49-F238E27FC236}">
                <a16:creationId xmlns:a16="http://schemas.microsoft.com/office/drawing/2014/main" id="{6F07D1ED-2587-4ADC-B0B1-BF5E4D677886}"/>
              </a:ext>
            </a:extLst>
          </p:cNvPr>
          <p:cNvPicPr>
            <a:picLocks noChangeAspect="1"/>
          </p:cNvPicPr>
          <p:nvPr/>
        </p:nvPicPr>
        <p:blipFill rotWithShape="1">
          <a:blip r:embed="rId4"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l="15568" t="8869" r="5715"/>
          <a:stretch/>
        </p:blipFill>
        <p:spPr>
          <a:xfrm>
            <a:off x="9497961" y="2700028"/>
            <a:ext cx="2694039" cy="4157972"/>
          </a:xfrm>
          <a:prstGeom prst="rect">
            <a:avLst/>
          </a:prstGeom>
        </p:spPr>
      </p:pic>
      <p:sp>
        <p:nvSpPr>
          <p:cNvPr id="12" name="textruta 11">
            <a:extLst>
              <a:ext uri="{FF2B5EF4-FFF2-40B4-BE49-F238E27FC236}">
                <a16:creationId xmlns:a16="http://schemas.microsoft.com/office/drawing/2014/main" id="{BCC17689-9374-4042-9434-7F9E47284A39}"/>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144961049"/>
      </p:ext>
    </p:extLst>
  </p:cSld>
  <p:clrMapOvr>
    <a:masterClrMapping/>
  </p:clrMapOvr>
  <mc:AlternateContent xmlns:mc="http://schemas.openxmlformats.org/markup-compatibility/2006" xmlns:p14="http://schemas.microsoft.com/office/powerpoint/2010/main">
    <mc:Choice Requires="p14">
      <p:transition p14:dur="0" advTm="74212"/>
    </mc:Choice>
    <mc:Fallback xmlns="">
      <p:transition advTm="742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ffra">
            <a:extLst>
              <a:ext uri="{FF2B5EF4-FFF2-40B4-BE49-F238E27FC236}">
                <a16:creationId xmlns:a16="http://schemas.microsoft.com/office/drawing/2014/main" id="{FA3FCCFC-2475-4938-ADDF-DE4AEA777F70}"/>
              </a:ext>
            </a:extLst>
          </p:cNvPr>
          <p:cNvSpPr/>
          <p:nvPr/>
        </p:nvSpPr>
        <p:spPr>
          <a:xfrm>
            <a:off x="0" y="0"/>
            <a:ext cx="12192000" cy="972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tabLst>
                <a:tab pos="447675" algn="l"/>
              </a:tabLst>
            </a:pPr>
            <a:r>
              <a:rPr lang="sv-SE" sz="6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sym typeface="Wingdings 2" panose="05020102010507070707" pitchFamily="18" charset="2"/>
              </a:rPr>
              <a:t></a:t>
            </a:r>
            <a:endParaRPr lang="sv-SE" sz="8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endParaRPr>
          </a:p>
        </p:txBody>
      </p:sp>
      <p:sp>
        <p:nvSpPr>
          <p:cNvPr id="14" name="textruta 13">
            <a:extLst>
              <a:ext uri="{FF2B5EF4-FFF2-40B4-BE49-F238E27FC236}">
                <a16:creationId xmlns:a16="http://schemas.microsoft.com/office/drawing/2014/main" id="{E3640E0B-12CC-49F5-9D6B-50E3B752DEAE}"/>
              </a:ext>
            </a:extLst>
          </p:cNvPr>
          <p:cNvSpPr txBox="1"/>
          <p:nvPr/>
        </p:nvSpPr>
        <p:spPr>
          <a:xfrm>
            <a:off x="0" y="1177849"/>
            <a:ext cx="12192000" cy="5032147"/>
          </a:xfrm>
          <a:prstGeom prst="rect">
            <a:avLst/>
          </a:prstGeom>
          <a:noFill/>
        </p:spPr>
        <p:txBody>
          <a:bodyPr wrap="square" lIns="180000">
            <a:spAutoFit/>
          </a:bodyPr>
          <a:lstStyle/>
          <a:p>
            <a:pPr marL="263525" indent="-263525">
              <a:spcBef>
                <a:spcPts val="600"/>
              </a:spcBef>
              <a:buFont typeface="Arial" panose="020B0604020202020204" pitchFamily="34" charset="0"/>
              <a:buChar char="•"/>
            </a:pPr>
            <a:r>
              <a:rPr lang="sv-SE" sz="2000" dirty="0">
                <a:solidFill>
                  <a:srgbClr val="C00000"/>
                </a:solidFill>
              </a:rPr>
              <a:t>Fadern… ska ge er en annan </a:t>
            </a:r>
            <a:r>
              <a:rPr lang="sv-SE" sz="2000" i="1" u="sng" dirty="0">
                <a:solidFill>
                  <a:srgbClr val="0070C0"/>
                </a:solidFill>
              </a:rPr>
              <a:t>Hjälpare</a:t>
            </a:r>
            <a:r>
              <a:rPr lang="sv-SE" sz="2000" dirty="0">
                <a:solidFill>
                  <a:srgbClr val="C00000"/>
                </a:solidFill>
              </a:rPr>
              <a:t>… sanningens </a:t>
            </a:r>
            <a:r>
              <a:rPr lang="sv-SE" sz="2000" i="1" dirty="0">
                <a:solidFill>
                  <a:srgbClr val="0070C0"/>
                </a:solidFill>
              </a:rPr>
              <a:t>Ande</a:t>
            </a:r>
            <a:r>
              <a:rPr lang="sv-SE" sz="2000" dirty="0">
                <a:solidFill>
                  <a:srgbClr val="C00000"/>
                </a:solidFill>
              </a:rPr>
              <a:t>… </a:t>
            </a:r>
            <a:br>
              <a:rPr lang="sv-SE" sz="2000" dirty="0">
                <a:solidFill>
                  <a:srgbClr val="C00000"/>
                </a:solidFill>
              </a:rPr>
            </a:br>
            <a:r>
              <a:rPr lang="sv-SE" sz="2000" i="1" dirty="0">
                <a:solidFill>
                  <a:srgbClr val="00B050"/>
                </a:solidFill>
              </a:rPr>
              <a:t>Jag</a:t>
            </a:r>
            <a:r>
              <a:rPr lang="sv-SE" sz="2000" dirty="0">
                <a:solidFill>
                  <a:srgbClr val="C00000"/>
                </a:solidFill>
              </a:rPr>
              <a:t> ska komma till er… </a:t>
            </a:r>
            <a:r>
              <a:rPr lang="sv-SE" sz="2000" i="1" dirty="0">
                <a:solidFill>
                  <a:srgbClr val="00B050"/>
                </a:solidFill>
              </a:rPr>
              <a:t>Vi</a:t>
            </a:r>
            <a:r>
              <a:rPr lang="sv-SE" sz="2000" dirty="0">
                <a:solidFill>
                  <a:srgbClr val="C00000"/>
                </a:solidFill>
              </a:rPr>
              <a:t> ska komma till honom. </a:t>
            </a:r>
            <a:r>
              <a:rPr lang="sv-SE" sz="1600" dirty="0"/>
              <a:t>(Joh 14:16-23)</a:t>
            </a:r>
          </a:p>
          <a:p>
            <a:pPr marL="268288">
              <a:spcBef>
                <a:spcPts val="600"/>
              </a:spcBef>
            </a:pPr>
            <a:r>
              <a:rPr lang="sv-SE" sz="2000" dirty="0">
                <a:solidFill>
                  <a:srgbClr val="C00000"/>
                </a:solidFill>
              </a:rPr>
              <a:t>Om någon syndar, har vi </a:t>
            </a:r>
            <a:r>
              <a:rPr lang="sv-SE" sz="2000" i="1" dirty="0">
                <a:solidFill>
                  <a:srgbClr val="0070C0"/>
                </a:solidFill>
              </a:rPr>
              <a:t>en som för vår talan [= </a:t>
            </a:r>
            <a:r>
              <a:rPr lang="sv-SE" sz="2000" i="1" u="sng" dirty="0">
                <a:solidFill>
                  <a:srgbClr val="0070C0"/>
                </a:solidFill>
              </a:rPr>
              <a:t>Hjälpare</a:t>
            </a:r>
            <a:r>
              <a:rPr lang="sv-SE" sz="2000" i="1" dirty="0">
                <a:solidFill>
                  <a:srgbClr val="0070C0"/>
                </a:solidFill>
              </a:rPr>
              <a:t>]</a:t>
            </a:r>
            <a:r>
              <a:rPr lang="sv-SE" sz="2000" dirty="0">
                <a:solidFill>
                  <a:srgbClr val="0070C0"/>
                </a:solidFill>
              </a:rPr>
              <a:t> </a:t>
            </a:r>
            <a:r>
              <a:rPr lang="sv-SE" sz="2000" dirty="0">
                <a:solidFill>
                  <a:srgbClr val="C00000"/>
                </a:solidFill>
              </a:rPr>
              <a:t>inför Fadern:</a:t>
            </a:r>
            <a:br>
              <a:rPr lang="sv-SE" sz="2000" dirty="0">
                <a:solidFill>
                  <a:srgbClr val="C00000"/>
                </a:solidFill>
              </a:rPr>
            </a:br>
            <a:r>
              <a:rPr lang="sv-SE" sz="2000" i="1" dirty="0">
                <a:solidFill>
                  <a:srgbClr val="00B050"/>
                </a:solidFill>
              </a:rPr>
              <a:t>Jesus Kristus</a:t>
            </a:r>
            <a:r>
              <a:rPr lang="sv-SE" sz="2000" dirty="0">
                <a:solidFill>
                  <a:srgbClr val="C00000"/>
                </a:solidFill>
              </a:rPr>
              <a:t>, den rättfärdige. </a:t>
            </a:r>
            <a:r>
              <a:rPr lang="sv-SE" sz="1600" dirty="0"/>
              <a:t>(1 Joh 2:1)</a:t>
            </a:r>
          </a:p>
          <a:p>
            <a:pPr marL="263525" indent="-263525">
              <a:spcBef>
                <a:spcPts val="1800"/>
              </a:spcBef>
              <a:buFont typeface="Arial" panose="020B0604020202020204" pitchFamily="34" charset="0"/>
              <a:buChar char="•"/>
            </a:pPr>
            <a:r>
              <a:rPr lang="sv-SE" sz="2000" i="1" dirty="0">
                <a:solidFill>
                  <a:srgbClr val="0070C0"/>
                </a:solidFill>
              </a:rPr>
              <a:t>Guds Ande</a:t>
            </a:r>
            <a:r>
              <a:rPr lang="sv-SE" sz="2000" dirty="0">
                <a:solidFill>
                  <a:srgbClr val="C00000"/>
                </a:solidFill>
              </a:rPr>
              <a:t> bor i er. Den som inte har </a:t>
            </a:r>
            <a:r>
              <a:rPr lang="sv-SE" sz="2000" i="1" dirty="0">
                <a:solidFill>
                  <a:srgbClr val="00B050"/>
                </a:solidFill>
              </a:rPr>
              <a:t>Kristi Ande</a:t>
            </a:r>
            <a:r>
              <a:rPr lang="sv-SE" sz="2000" dirty="0">
                <a:solidFill>
                  <a:srgbClr val="00B050"/>
                </a:solidFill>
              </a:rPr>
              <a:t> </a:t>
            </a:r>
            <a:r>
              <a:rPr lang="sv-SE" sz="2000" dirty="0">
                <a:solidFill>
                  <a:srgbClr val="C00000"/>
                </a:solidFill>
              </a:rPr>
              <a:t>tillhör inte honom. </a:t>
            </a:r>
            <a:br>
              <a:rPr lang="sv-SE" sz="2000" dirty="0">
                <a:solidFill>
                  <a:srgbClr val="C00000"/>
                </a:solidFill>
              </a:rPr>
            </a:br>
            <a:r>
              <a:rPr lang="sv-SE" sz="2000" dirty="0">
                <a:solidFill>
                  <a:srgbClr val="C00000"/>
                </a:solidFill>
              </a:rPr>
              <a:t>Om </a:t>
            </a:r>
            <a:r>
              <a:rPr lang="sv-SE" sz="2000" i="1" dirty="0">
                <a:solidFill>
                  <a:srgbClr val="00B050"/>
                </a:solidFill>
              </a:rPr>
              <a:t>Kristus</a:t>
            </a:r>
            <a:r>
              <a:rPr lang="sv-SE" sz="2000" dirty="0">
                <a:solidFill>
                  <a:srgbClr val="C00000"/>
                </a:solidFill>
              </a:rPr>
              <a:t> bor i er är visserligen kroppen död på grund av synden, </a:t>
            </a:r>
            <a:br>
              <a:rPr lang="sv-SE" sz="2000" dirty="0">
                <a:solidFill>
                  <a:srgbClr val="C00000"/>
                </a:solidFill>
              </a:rPr>
            </a:br>
            <a:r>
              <a:rPr lang="sv-SE" sz="2000" dirty="0">
                <a:solidFill>
                  <a:srgbClr val="C00000"/>
                </a:solidFill>
              </a:rPr>
              <a:t>men </a:t>
            </a:r>
            <a:r>
              <a:rPr lang="sv-SE" sz="2000" i="1" dirty="0">
                <a:solidFill>
                  <a:srgbClr val="0070C0"/>
                </a:solidFill>
              </a:rPr>
              <a:t>Anden</a:t>
            </a:r>
            <a:r>
              <a:rPr lang="sv-SE" sz="2000" dirty="0">
                <a:solidFill>
                  <a:srgbClr val="C00000"/>
                </a:solidFill>
              </a:rPr>
              <a:t> är liv på grund av rättfärdigheten. </a:t>
            </a:r>
            <a:r>
              <a:rPr lang="sv-SE" sz="1600" dirty="0"/>
              <a:t>(Rom 8:9-10)</a:t>
            </a:r>
          </a:p>
          <a:p>
            <a:pPr marL="263525" indent="-263525">
              <a:spcBef>
                <a:spcPts val="1800"/>
              </a:spcBef>
              <a:buFont typeface="Arial" panose="020B0604020202020204" pitchFamily="34" charset="0"/>
              <a:buChar char="•"/>
            </a:pPr>
            <a:r>
              <a:rPr lang="sv-SE" sz="2000" i="1" dirty="0">
                <a:solidFill>
                  <a:srgbClr val="0070C0"/>
                </a:solidFill>
              </a:rPr>
              <a:t>Anden</a:t>
            </a:r>
            <a:r>
              <a:rPr lang="sv-SE" sz="2000" dirty="0">
                <a:solidFill>
                  <a:srgbClr val="C00000"/>
                </a:solidFill>
              </a:rPr>
              <a:t> själv vädjar för oss… </a:t>
            </a:r>
            <a:r>
              <a:rPr lang="sv-SE" sz="2000" i="1" dirty="0">
                <a:solidFill>
                  <a:srgbClr val="00B050"/>
                </a:solidFill>
              </a:rPr>
              <a:t>Kristus Jesus</a:t>
            </a:r>
            <a:r>
              <a:rPr lang="sv-SE" sz="2000" dirty="0">
                <a:solidFill>
                  <a:srgbClr val="C00000"/>
                </a:solidFill>
              </a:rPr>
              <a:t>… vädjar för oss.</a:t>
            </a:r>
            <a:r>
              <a:rPr lang="sv-SE" sz="2000" dirty="0"/>
              <a:t> </a:t>
            </a:r>
            <a:br>
              <a:rPr lang="sv-SE" sz="2000" dirty="0"/>
            </a:br>
            <a:r>
              <a:rPr lang="sv-SE" sz="1600" dirty="0"/>
              <a:t>(Rom 8:26,34)</a:t>
            </a:r>
          </a:p>
          <a:p>
            <a:pPr marL="263525" indent="-263525">
              <a:spcBef>
                <a:spcPts val="1800"/>
              </a:spcBef>
              <a:buFont typeface="Arial" panose="020B0604020202020204" pitchFamily="34" charset="0"/>
              <a:buChar char="•"/>
            </a:pPr>
            <a:r>
              <a:rPr lang="sv-SE" sz="2000" i="1" dirty="0">
                <a:solidFill>
                  <a:srgbClr val="00B050"/>
                </a:solidFill>
              </a:rPr>
              <a:t>Herren</a:t>
            </a:r>
            <a:r>
              <a:rPr lang="sv-SE" sz="2000" dirty="0">
                <a:solidFill>
                  <a:srgbClr val="C00000"/>
                </a:solidFill>
              </a:rPr>
              <a:t> är </a:t>
            </a:r>
            <a:r>
              <a:rPr lang="sv-SE" sz="2000" i="1" dirty="0">
                <a:solidFill>
                  <a:srgbClr val="0070C0"/>
                </a:solidFill>
              </a:rPr>
              <a:t>Anden</a:t>
            </a:r>
            <a:r>
              <a:rPr lang="sv-SE" sz="2000" dirty="0">
                <a:solidFill>
                  <a:srgbClr val="C00000"/>
                </a:solidFill>
              </a:rPr>
              <a:t>. </a:t>
            </a:r>
            <a:r>
              <a:rPr lang="sv-SE" sz="1600" dirty="0"/>
              <a:t>(2 Kor 3:17)</a:t>
            </a:r>
          </a:p>
          <a:p>
            <a:pPr marL="263525" indent="-263525">
              <a:spcBef>
                <a:spcPts val="1800"/>
              </a:spcBef>
              <a:buFont typeface="Arial" panose="020B0604020202020204" pitchFamily="34" charset="0"/>
              <a:buChar char="•"/>
            </a:pPr>
            <a:r>
              <a:rPr lang="sv-SE" sz="2000" dirty="0">
                <a:solidFill>
                  <a:srgbClr val="C00000"/>
                </a:solidFill>
              </a:rPr>
              <a:t>De blev hindrade av </a:t>
            </a:r>
            <a:r>
              <a:rPr lang="sv-SE" sz="2000" i="1" dirty="0">
                <a:solidFill>
                  <a:srgbClr val="0070C0"/>
                </a:solidFill>
              </a:rPr>
              <a:t>den helige Ande</a:t>
            </a:r>
            <a:r>
              <a:rPr lang="sv-SE" sz="2000" dirty="0">
                <a:solidFill>
                  <a:srgbClr val="0070C0"/>
                </a:solidFill>
              </a:rPr>
              <a:t> </a:t>
            </a:r>
            <a:r>
              <a:rPr lang="sv-SE" sz="2000" dirty="0">
                <a:solidFill>
                  <a:srgbClr val="C00000"/>
                </a:solidFill>
              </a:rPr>
              <a:t>från att förkunna </a:t>
            </a:r>
            <a:br>
              <a:rPr lang="sv-SE" sz="2000" dirty="0">
                <a:solidFill>
                  <a:srgbClr val="C00000"/>
                </a:solidFill>
              </a:rPr>
            </a:br>
            <a:r>
              <a:rPr lang="sv-SE" sz="2000" dirty="0">
                <a:solidFill>
                  <a:srgbClr val="C00000"/>
                </a:solidFill>
              </a:rPr>
              <a:t>ordet i Asien. När de nådde Mysien försökte de ta sig till </a:t>
            </a:r>
            <a:br>
              <a:rPr lang="sv-SE" sz="2000" dirty="0">
                <a:solidFill>
                  <a:srgbClr val="C00000"/>
                </a:solidFill>
              </a:rPr>
            </a:br>
            <a:r>
              <a:rPr lang="sv-SE" sz="2000" dirty="0">
                <a:solidFill>
                  <a:srgbClr val="C00000"/>
                </a:solidFill>
              </a:rPr>
              <a:t>Bitynien, men det tillät inte </a:t>
            </a:r>
            <a:r>
              <a:rPr lang="sv-SE" sz="2000" i="1" dirty="0">
                <a:solidFill>
                  <a:srgbClr val="00B050"/>
                </a:solidFill>
              </a:rPr>
              <a:t>Jesu Ande</a:t>
            </a:r>
            <a:r>
              <a:rPr lang="sv-SE" sz="2000" dirty="0">
                <a:solidFill>
                  <a:srgbClr val="C00000"/>
                </a:solidFill>
              </a:rPr>
              <a:t>. </a:t>
            </a:r>
            <a:r>
              <a:rPr lang="sv-SE" sz="1600" dirty="0"/>
              <a:t>(Apg 16:6-7)</a:t>
            </a:r>
            <a:endParaRPr lang="sv-SE" sz="2000" dirty="0"/>
          </a:p>
        </p:txBody>
      </p:sp>
      <p:pic>
        <p:nvPicPr>
          <p:cNvPr id="7" name="Bildobjekt 6">
            <a:extLst>
              <a:ext uri="{FF2B5EF4-FFF2-40B4-BE49-F238E27FC236}">
                <a16:creationId xmlns:a16="http://schemas.microsoft.com/office/drawing/2014/main" id="{EAC253DE-51EE-4C9B-A886-6B8AF4EE4E8B}"/>
              </a:ext>
            </a:extLst>
          </p:cNvPr>
          <p:cNvPicPr>
            <a:picLocks noChangeAspect="1"/>
          </p:cNvPicPr>
          <p:nvPr/>
        </p:nvPicPr>
        <p:blipFill rotWithShape="1">
          <a:blip r:embed="rId4" cstate="screen">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l="15568" t="8869" r="5715"/>
          <a:stretch/>
        </p:blipFill>
        <p:spPr>
          <a:xfrm>
            <a:off x="9497961" y="2700028"/>
            <a:ext cx="2694039" cy="4157972"/>
          </a:xfrm>
          <a:prstGeom prst="rect">
            <a:avLst/>
          </a:prstGeom>
        </p:spPr>
      </p:pic>
      <p:sp>
        <p:nvSpPr>
          <p:cNvPr id="13" name="!!Text">
            <a:extLst>
              <a:ext uri="{FF2B5EF4-FFF2-40B4-BE49-F238E27FC236}">
                <a16:creationId xmlns:a16="http://schemas.microsoft.com/office/drawing/2014/main" id="{896F1A9F-EBA2-4E91-AFA5-9FDEE300C34B}"/>
              </a:ext>
            </a:extLst>
          </p:cNvPr>
          <p:cNvSpPr/>
          <p:nvPr/>
        </p:nvSpPr>
        <p:spPr>
          <a:xfrm>
            <a:off x="1" y="0"/>
            <a:ext cx="10270670"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46800" rIns="91421" bIns="46800" rtlCol="0" anchor="ctr"/>
          <a:lstStyle/>
          <a:p>
            <a:pPr>
              <a:tabLst>
                <a:tab pos="447675" algn="l"/>
              </a:tabLst>
            </a:pPr>
            <a:r>
              <a:rPr lang="sv-SE" sz="2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Om Guds helige Ande är en person…</a:t>
            </a:r>
          </a:p>
          <a:p>
            <a:r>
              <a:rPr lang="sv-SE" sz="2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Varför presenteras Guds Ande som densamme som Fader/Son?</a:t>
            </a:r>
          </a:p>
        </p:txBody>
      </p:sp>
      <p:sp>
        <p:nvSpPr>
          <p:cNvPr id="9" name="textruta 8">
            <a:extLst>
              <a:ext uri="{FF2B5EF4-FFF2-40B4-BE49-F238E27FC236}">
                <a16:creationId xmlns:a16="http://schemas.microsoft.com/office/drawing/2014/main" id="{4005F6F3-87D2-48C9-955E-1B1BD3D7E457}"/>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2462076954"/>
      </p:ext>
    </p:extLst>
  </p:cSld>
  <p:clrMapOvr>
    <a:masterClrMapping/>
  </p:clrMapOvr>
  <mc:AlternateContent xmlns:mc="http://schemas.openxmlformats.org/markup-compatibility/2006" xmlns:p14="http://schemas.microsoft.com/office/powerpoint/2010/main">
    <mc:Choice Requires="p14">
      <p:transition p14:dur="0" advTm="153405"/>
    </mc:Choice>
    <mc:Fallback xmlns="">
      <p:transition advTm="1534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487D246-4B0F-49EC-8405-BA04DF79FB5E}"/>
              </a:ext>
            </a:extLst>
          </p:cNvPr>
          <p:cNvPicPr>
            <a:picLocks noChangeAspect="1"/>
          </p:cNvPicPr>
          <p:nvPr/>
        </p:nvPicPr>
        <p:blipFill rotWithShape="1">
          <a:blip r:embed="rId4"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l="15568" t="8869" r="5715"/>
          <a:stretch/>
        </p:blipFill>
        <p:spPr>
          <a:xfrm>
            <a:off x="9497961" y="2709241"/>
            <a:ext cx="2694039" cy="4157972"/>
          </a:xfrm>
          <a:prstGeom prst="rect">
            <a:avLst/>
          </a:prstGeom>
        </p:spPr>
      </p:pic>
      <p:sp>
        <p:nvSpPr>
          <p:cNvPr id="8" name="!!Siffra">
            <a:extLst>
              <a:ext uri="{FF2B5EF4-FFF2-40B4-BE49-F238E27FC236}">
                <a16:creationId xmlns:a16="http://schemas.microsoft.com/office/drawing/2014/main" id="{FA3FCCFC-2475-4938-ADDF-DE4AEA777F70}"/>
              </a:ext>
            </a:extLst>
          </p:cNvPr>
          <p:cNvSpPr/>
          <p:nvPr/>
        </p:nvSpPr>
        <p:spPr>
          <a:xfrm>
            <a:off x="0" y="0"/>
            <a:ext cx="12192000" cy="972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tabLst>
                <a:tab pos="447675" algn="l"/>
              </a:tabLst>
            </a:pPr>
            <a:r>
              <a:rPr lang="sv-SE" sz="66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sym typeface="Wingdings 2" panose="05020102010507070707" pitchFamily="18" charset="2"/>
              </a:rPr>
              <a:t></a:t>
            </a:r>
            <a:endParaRPr lang="sv-SE" sz="8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endParaRPr>
          </a:p>
        </p:txBody>
      </p:sp>
      <p:sp>
        <p:nvSpPr>
          <p:cNvPr id="13" name="!!Text">
            <a:extLst>
              <a:ext uri="{FF2B5EF4-FFF2-40B4-BE49-F238E27FC236}">
                <a16:creationId xmlns:a16="http://schemas.microsoft.com/office/drawing/2014/main" id="{896F1A9F-EBA2-4E91-AFA5-9FDEE300C34B}"/>
              </a:ext>
            </a:extLst>
          </p:cNvPr>
          <p:cNvSpPr/>
          <p:nvPr/>
        </p:nvSpPr>
        <p:spPr>
          <a:xfrm>
            <a:off x="1" y="0"/>
            <a:ext cx="9973339" cy="9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8000" tIns="46800" rIns="91421" bIns="46800" rtlCol="0" anchor="ctr"/>
          <a:lstStyle/>
          <a:p>
            <a:pPr>
              <a:tabLst>
                <a:tab pos="447675" algn="l"/>
              </a:tabLst>
            </a:pPr>
            <a:r>
              <a:rPr lang="sv-SE" sz="20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Om Guds helige Ande är en person…</a:t>
            </a:r>
          </a:p>
          <a:p>
            <a:r>
              <a:rPr lang="sv-SE" sz="2800" dirty="0">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rPr>
              <a:t>Varför utelämnas Anden när Fadern och Sonen nämns?</a:t>
            </a:r>
          </a:p>
        </p:txBody>
      </p:sp>
      <p:sp>
        <p:nvSpPr>
          <p:cNvPr id="15" name="textruta 14">
            <a:extLst>
              <a:ext uri="{FF2B5EF4-FFF2-40B4-BE49-F238E27FC236}">
                <a16:creationId xmlns:a16="http://schemas.microsoft.com/office/drawing/2014/main" id="{CEBC73C7-E490-4F2B-A39A-7AB33BE3F684}"/>
              </a:ext>
            </a:extLst>
          </p:cNvPr>
          <p:cNvSpPr txBox="1"/>
          <p:nvPr/>
        </p:nvSpPr>
        <p:spPr>
          <a:xfrm>
            <a:off x="-1" y="1015121"/>
            <a:ext cx="12191999" cy="5917004"/>
          </a:xfrm>
          <a:prstGeom prst="rect">
            <a:avLst/>
          </a:prstGeom>
          <a:noFill/>
        </p:spPr>
        <p:txBody>
          <a:bodyPr wrap="square" lIns="180000">
            <a:spAutoFit/>
          </a:bodyPr>
          <a:lstStyle/>
          <a:p>
            <a:pPr marL="263525" indent="-263525">
              <a:spcBef>
                <a:spcPts val="1000"/>
              </a:spcBef>
              <a:buFont typeface="Arial" panose="020B0604020202020204" pitchFamily="34" charset="0"/>
              <a:buChar char="•"/>
            </a:pPr>
            <a:r>
              <a:rPr lang="sv-SE" dirty="0">
                <a:solidFill>
                  <a:srgbClr val="C00000"/>
                </a:solidFill>
                <a:effectLst/>
              </a:rPr>
              <a:t>Vi har bara </a:t>
            </a:r>
            <a:r>
              <a:rPr lang="sv-SE" i="1" dirty="0">
                <a:solidFill>
                  <a:srgbClr val="7030A0"/>
                </a:solidFill>
                <a:effectLst/>
              </a:rPr>
              <a:t>en </a:t>
            </a:r>
            <a:r>
              <a:rPr lang="sv-SE" i="1" u="sng" dirty="0">
                <a:solidFill>
                  <a:srgbClr val="7030A0"/>
                </a:solidFill>
                <a:effectLst/>
              </a:rPr>
              <a:t>Gud</a:t>
            </a:r>
            <a:r>
              <a:rPr lang="sv-SE" i="1" dirty="0">
                <a:solidFill>
                  <a:srgbClr val="7030A0"/>
                </a:solidFill>
                <a:effectLst/>
              </a:rPr>
              <a:t>, Fadern </a:t>
            </a:r>
            <a:r>
              <a:rPr lang="sv-SE" dirty="0">
                <a:solidFill>
                  <a:srgbClr val="C00000"/>
                </a:solidFill>
                <a:effectLst/>
              </a:rPr>
              <a:t>från vilken allting är…</a:t>
            </a:r>
            <a:br>
              <a:rPr lang="sv-SE" dirty="0">
                <a:solidFill>
                  <a:srgbClr val="C00000"/>
                </a:solidFill>
                <a:effectLst/>
              </a:rPr>
            </a:br>
            <a:r>
              <a:rPr lang="sv-SE" dirty="0">
                <a:solidFill>
                  <a:srgbClr val="C00000"/>
                </a:solidFill>
                <a:effectLst/>
              </a:rPr>
              <a:t>och </a:t>
            </a:r>
            <a:r>
              <a:rPr lang="sv-SE" i="1" dirty="0">
                <a:solidFill>
                  <a:srgbClr val="00B050"/>
                </a:solidFill>
                <a:effectLst/>
              </a:rPr>
              <a:t>en </a:t>
            </a:r>
            <a:r>
              <a:rPr lang="sv-SE" i="1" u="sng" dirty="0">
                <a:solidFill>
                  <a:srgbClr val="00B050"/>
                </a:solidFill>
                <a:effectLst/>
              </a:rPr>
              <a:t>Herre</a:t>
            </a:r>
            <a:r>
              <a:rPr lang="sv-SE" i="1" dirty="0">
                <a:solidFill>
                  <a:srgbClr val="00B050"/>
                </a:solidFill>
                <a:effectLst/>
              </a:rPr>
              <a:t>, Jesus Kristus</a:t>
            </a:r>
            <a:r>
              <a:rPr lang="sv-SE" i="1" dirty="0">
                <a:solidFill>
                  <a:srgbClr val="C00000"/>
                </a:solidFill>
                <a:effectLst/>
              </a:rPr>
              <a:t> </a:t>
            </a:r>
            <a:r>
              <a:rPr lang="sv-SE" dirty="0">
                <a:solidFill>
                  <a:srgbClr val="C00000"/>
                </a:solidFill>
                <a:effectLst/>
              </a:rPr>
              <a:t>genom vilken allting är.</a:t>
            </a:r>
            <a:r>
              <a:rPr lang="sv-SE" dirty="0">
                <a:effectLst/>
              </a:rPr>
              <a:t> </a:t>
            </a:r>
            <a:r>
              <a:rPr lang="sv-SE" sz="1400" dirty="0">
                <a:effectLst/>
              </a:rPr>
              <a:t>(1 Kor 8:6)</a:t>
            </a:r>
          </a:p>
          <a:p>
            <a:pPr marL="263525" indent="-263525">
              <a:spcBef>
                <a:spcPts val="1000"/>
              </a:spcBef>
              <a:buFont typeface="Arial" panose="020B0604020202020204" pitchFamily="34" charset="0"/>
              <a:buChar char="•"/>
            </a:pPr>
            <a:r>
              <a:rPr lang="sv-SE" i="1" u="sng" dirty="0">
                <a:solidFill>
                  <a:srgbClr val="7030A0"/>
                </a:solidFill>
                <a:effectLst/>
              </a:rPr>
              <a:t>Gud</a:t>
            </a:r>
            <a:r>
              <a:rPr lang="sv-SE" i="1" dirty="0">
                <a:solidFill>
                  <a:srgbClr val="7030A0"/>
                </a:solidFill>
                <a:effectLst/>
              </a:rPr>
              <a:t> är en</a:t>
            </a:r>
            <a:r>
              <a:rPr lang="sv-SE" dirty="0">
                <a:solidFill>
                  <a:srgbClr val="C00000"/>
                </a:solidFill>
                <a:effectLst/>
              </a:rPr>
              <a:t>, och en är </a:t>
            </a:r>
            <a:r>
              <a:rPr lang="sv-SE" i="1" u="sng" dirty="0">
                <a:solidFill>
                  <a:srgbClr val="00B050"/>
                </a:solidFill>
                <a:effectLst/>
              </a:rPr>
              <a:t>medlare</a:t>
            </a:r>
            <a:r>
              <a:rPr lang="sv-SE" dirty="0">
                <a:solidFill>
                  <a:srgbClr val="C00000"/>
                </a:solidFill>
                <a:effectLst/>
              </a:rPr>
              <a:t> mellan Gud och människor: </a:t>
            </a:r>
            <a:r>
              <a:rPr lang="sv-SE" i="1" u="sng" dirty="0">
                <a:solidFill>
                  <a:srgbClr val="00B050"/>
                </a:solidFill>
                <a:effectLst/>
              </a:rPr>
              <a:t>människan</a:t>
            </a:r>
            <a:r>
              <a:rPr lang="sv-SE" i="1" dirty="0">
                <a:solidFill>
                  <a:srgbClr val="00B050"/>
                </a:solidFill>
                <a:effectLst/>
              </a:rPr>
              <a:t> Kristus Jesus</a:t>
            </a:r>
            <a:r>
              <a:rPr lang="sv-SE" dirty="0">
                <a:solidFill>
                  <a:srgbClr val="C00000"/>
                </a:solidFill>
                <a:effectLst/>
              </a:rPr>
              <a:t>.</a:t>
            </a:r>
            <a:r>
              <a:rPr lang="sv-SE" dirty="0">
                <a:effectLst/>
              </a:rPr>
              <a:t> </a:t>
            </a:r>
            <a:r>
              <a:rPr lang="sv-SE" sz="1400" dirty="0">
                <a:effectLst/>
              </a:rPr>
              <a:t>(1 Tim 2:5)</a:t>
            </a:r>
          </a:p>
          <a:p>
            <a:pPr marL="263525" indent="-263525">
              <a:spcBef>
                <a:spcPts val="1000"/>
              </a:spcBef>
              <a:buFont typeface="Arial" panose="020B0604020202020204" pitchFamily="34" charset="0"/>
              <a:buChar char="•"/>
            </a:pPr>
            <a:r>
              <a:rPr lang="sv-SE" dirty="0">
                <a:solidFill>
                  <a:srgbClr val="C00000"/>
                </a:solidFill>
              </a:rPr>
              <a:t>Jag ber att de alla ska vara ett, och att de ska vara i oss liksom du, </a:t>
            </a:r>
            <a:r>
              <a:rPr lang="sv-SE" i="1" dirty="0">
                <a:solidFill>
                  <a:srgbClr val="7030A0"/>
                </a:solidFill>
              </a:rPr>
              <a:t>Far</a:t>
            </a:r>
            <a:r>
              <a:rPr lang="sv-SE" dirty="0">
                <a:solidFill>
                  <a:srgbClr val="C00000"/>
                </a:solidFill>
              </a:rPr>
              <a:t>, är i </a:t>
            </a:r>
            <a:r>
              <a:rPr lang="sv-SE" i="1" dirty="0">
                <a:solidFill>
                  <a:srgbClr val="00B050"/>
                </a:solidFill>
              </a:rPr>
              <a:t>mig</a:t>
            </a:r>
            <a:r>
              <a:rPr lang="sv-SE" dirty="0">
                <a:solidFill>
                  <a:srgbClr val="C00000"/>
                </a:solidFill>
              </a:rPr>
              <a:t> och </a:t>
            </a:r>
            <a:r>
              <a:rPr lang="sv-SE" i="1" dirty="0">
                <a:solidFill>
                  <a:srgbClr val="00B050"/>
                </a:solidFill>
              </a:rPr>
              <a:t>jag</a:t>
            </a:r>
            <a:r>
              <a:rPr lang="sv-SE" dirty="0">
                <a:solidFill>
                  <a:srgbClr val="C00000"/>
                </a:solidFill>
              </a:rPr>
              <a:t> i </a:t>
            </a:r>
            <a:r>
              <a:rPr lang="sv-SE" i="1" dirty="0">
                <a:solidFill>
                  <a:srgbClr val="7030A0"/>
                </a:solidFill>
              </a:rPr>
              <a:t>dig</a:t>
            </a:r>
            <a:r>
              <a:rPr lang="sv-SE" dirty="0">
                <a:solidFill>
                  <a:srgbClr val="C00000"/>
                </a:solidFill>
              </a:rPr>
              <a:t>. </a:t>
            </a:r>
            <a:r>
              <a:rPr lang="sv-SE" sz="1400" dirty="0"/>
              <a:t>(Joh 17:21)</a:t>
            </a: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rPr>
              <a:t>Samma mönster i GT: </a:t>
            </a:r>
            <a:r>
              <a:rPr lang="sv-SE" dirty="0">
                <a:solidFill>
                  <a:srgbClr val="C00000"/>
                </a:solidFill>
                <a:effectLst/>
              </a:rPr>
              <a:t>En som liknade en </a:t>
            </a:r>
            <a:r>
              <a:rPr lang="sv-SE" i="1" dirty="0">
                <a:solidFill>
                  <a:srgbClr val="00B050"/>
                </a:solidFill>
                <a:effectLst/>
              </a:rPr>
              <a:t>människoson</a:t>
            </a:r>
            <a:r>
              <a:rPr lang="sv-SE" dirty="0">
                <a:solidFill>
                  <a:srgbClr val="C00000"/>
                </a:solidFill>
                <a:effectLst/>
              </a:rPr>
              <a:t> kom med himlens skyar. Han närmade sig </a:t>
            </a:r>
            <a:r>
              <a:rPr lang="sv-SE" i="1" dirty="0">
                <a:solidFill>
                  <a:srgbClr val="7030A0"/>
                </a:solidFill>
                <a:effectLst/>
              </a:rPr>
              <a:t>den Gamle</a:t>
            </a:r>
            <a:r>
              <a:rPr lang="sv-SE" dirty="0">
                <a:solidFill>
                  <a:srgbClr val="C00000"/>
                </a:solidFill>
              </a:rPr>
              <a:t>.</a:t>
            </a:r>
            <a:r>
              <a:rPr lang="sv-SE" dirty="0"/>
              <a:t> </a:t>
            </a:r>
            <a:r>
              <a:rPr lang="sv-SE" sz="1400" dirty="0"/>
              <a:t>(Dan 7:13)</a:t>
            </a: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I alla sina brev hälsar Paulus från </a:t>
            </a:r>
            <a:r>
              <a:rPr lang="sv-SE" i="1" dirty="0">
                <a:solidFill>
                  <a:srgbClr val="7030A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Fadern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och </a:t>
            </a:r>
            <a:r>
              <a:rPr lang="sv-SE" i="1" dirty="0">
                <a:solidFill>
                  <a:srgbClr val="00B05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Sonen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men aldrig från </a:t>
            </a:r>
            <a:r>
              <a:rPr lang="sv-SE" i="1"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Anden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t>
            </a:r>
            <a:endParaRPr lang="sv-SE" dirty="0">
              <a:highlight>
                <a:srgbClr val="FFFF00"/>
              </a:highlight>
              <a:ea typeface="Times New Roman" panose="02020603050405020304" pitchFamily="18" charset="0"/>
              <a:cs typeface="Calibri" panose="020F0502020204030204" pitchFamily="34" charset="0"/>
            </a:endParaRPr>
          </a:p>
          <a:p>
            <a:pPr marL="263525">
              <a:spcBef>
                <a:spcPts val="300"/>
              </a:spcBef>
            </a:pP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Även Johannes: </a:t>
            </a:r>
            <a:r>
              <a:rPr lang="sv-SE" dirty="0">
                <a:solidFill>
                  <a:srgbClr val="C00000"/>
                </a:solidFill>
                <a:effectLst/>
              </a:rPr>
              <a:t>Nåd, barmhärtighet och frid vare med oss från </a:t>
            </a:r>
            <a:r>
              <a:rPr lang="sv-SE" i="1" dirty="0">
                <a:solidFill>
                  <a:srgbClr val="7030A0"/>
                </a:solidFill>
                <a:effectLst/>
              </a:rPr>
              <a:t>Gud Fadern </a:t>
            </a:r>
            <a:r>
              <a:rPr lang="sv-SE" dirty="0">
                <a:solidFill>
                  <a:srgbClr val="C00000"/>
                </a:solidFill>
                <a:effectLst/>
              </a:rPr>
              <a:t>och från </a:t>
            </a:r>
            <a:br>
              <a:rPr lang="sv-SE" dirty="0">
                <a:solidFill>
                  <a:srgbClr val="C00000"/>
                </a:solidFill>
                <a:effectLst/>
              </a:rPr>
            </a:br>
            <a:r>
              <a:rPr lang="sv-SE" i="1" dirty="0">
                <a:solidFill>
                  <a:srgbClr val="00B050"/>
                </a:solidFill>
                <a:effectLst/>
              </a:rPr>
              <a:t>Jesus Kristus</a:t>
            </a:r>
            <a:r>
              <a:rPr lang="sv-SE" dirty="0">
                <a:solidFill>
                  <a:srgbClr val="C00000"/>
                </a:solidFill>
                <a:effectLst/>
              </a:rPr>
              <a:t>, Faderns Son.</a:t>
            </a:r>
            <a:r>
              <a:rPr lang="sv-SE" dirty="0">
                <a:effectLst/>
              </a:rPr>
              <a:t> </a:t>
            </a:r>
            <a:r>
              <a:rPr lang="sv-SE" sz="1400" dirty="0">
                <a:effectLst/>
              </a:rPr>
              <a:t>(2 Joh 1:3)</a:t>
            </a:r>
            <a:endParaRPr lang="sv-SE" dirty="0">
              <a:ea typeface="Times New Roman" panose="02020603050405020304" pitchFamily="18" charset="0"/>
              <a:cs typeface="Calibri" panose="020F0502020204030204" pitchFamily="34" charset="0"/>
            </a:endParaRPr>
          </a:p>
          <a:p>
            <a:pPr marL="263525" indent="-263525">
              <a:spcBef>
                <a:spcPts val="1000"/>
              </a:spcBef>
              <a:buFont typeface="Arial" panose="020B0604020202020204" pitchFamily="34" charset="0"/>
              <a:buChar char="•"/>
            </a:pPr>
            <a:r>
              <a:rPr lang="sv-SE" i="1" dirty="0">
                <a:solidFill>
                  <a:srgbClr val="0070C0"/>
                </a:solidFill>
                <a:effectLst>
                  <a:outerShdw blurRad="38100" dist="38100" dir="2700000" algn="tl">
                    <a:srgbClr val="000000">
                      <a:alpha val="43137"/>
                    </a:srgbClr>
                  </a:outerShdw>
                </a:effectLst>
              </a:rPr>
              <a:t>Anden</a:t>
            </a:r>
            <a:r>
              <a:rPr lang="sv-SE" dirty="0">
                <a:effectLst>
                  <a:outerShdw blurRad="38100" dist="38100" dir="2700000" algn="tl">
                    <a:srgbClr val="000000">
                      <a:alpha val="43137"/>
                    </a:srgbClr>
                  </a:outerShdw>
                </a:effectLst>
              </a:rPr>
              <a:t> känner vare sig Fadern eller Sonen: </a:t>
            </a:r>
            <a:r>
              <a:rPr lang="sv-SE" dirty="0">
                <a:solidFill>
                  <a:srgbClr val="C00000"/>
                </a:solidFill>
              </a:rPr>
              <a:t>I</a:t>
            </a:r>
            <a:r>
              <a:rPr lang="sv-SE" dirty="0">
                <a:solidFill>
                  <a:srgbClr val="C00000"/>
                </a:solidFill>
                <a:effectLst/>
              </a:rPr>
              <a:t>ngen känner </a:t>
            </a:r>
            <a:r>
              <a:rPr lang="sv-SE" i="1" dirty="0">
                <a:solidFill>
                  <a:srgbClr val="00B050"/>
                </a:solidFill>
                <a:effectLst/>
              </a:rPr>
              <a:t>Sonen</a:t>
            </a:r>
            <a:r>
              <a:rPr lang="sv-SE" dirty="0">
                <a:solidFill>
                  <a:srgbClr val="C00000"/>
                </a:solidFill>
                <a:effectLst/>
              </a:rPr>
              <a:t> utom </a:t>
            </a:r>
            <a:r>
              <a:rPr lang="sv-SE" i="1" dirty="0">
                <a:solidFill>
                  <a:srgbClr val="7030A0"/>
                </a:solidFill>
                <a:effectLst/>
              </a:rPr>
              <a:t>Fadern</a:t>
            </a:r>
            <a:r>
              <a:rPr lang="sv-SE" dirty="0">
                <a:solidFill>
                  <a:srgbClr val="C00000"/>
                </a:solidFill>
                <a:effectLst/>
              </a:rPr>
              <a:t>, inte heller </a:t>
            </a:r>
            <a:br>
              <a:rPr lang="sv-SE" dirty="0">
                <a:solidFill>
                  <a:srgbClr val="C00000"/>
                </a:solidFill>
                <a:effectLst/>
              </a:rPr>
            </a:br>
            <a:r>
              <a:rPr lang="sv-SE" dirty="0">
                <a:solidFill>
                  <a:srgbClr val="C00000"/>
                </a:solidFill>
                <a:effectLst/>
              </a:rPr>
              <a:t>känner någon </a:t>
            </a:r>
            <a:r>
              <a:rPr lang="sv-SE" i="1" dirty="0">
                <a:solidFill>
                  <a:srgbClr val="7030A0"/>
                </a:solidFill>
                <a:effectLst/>
              </a:rPr>
              <a:t>Fadern</a:t>
            </a:r>
            <a:r>
              <a:rPr lang="sv-SE" dirty="0">
                <a:solidFill>
                  <a:srgbClr val="C00000"/>
                </a:solidFill>
                <a:effectLst/>
              </a:rPr>
              <a:t> utom </a:t>
            </a:r>
            <a:r>
              <a:rPr lang="sv-SE" i="1" dirty="0">
                <a:solidFill>
                  <a:srgbClr val="00B050"/>
                </a:solidFill>
                <a:effectLst/>
              </a:rPr>
              <a:t>Sonen</a:t>
            </a:r>
            <a:r>
              <a:rPr lang="sv-SE" dirty="0">
                <a:solidFill>
                  <a:srgbClr val="C00000"/>
                </a:solidFill>
                <a:effectLst/>
              </a:rPr>
              <a:t> och den som Sonen vill uppenbara honom för. </a:t>
            </a:r>
            <a:r>
              <a:rPr lang="sv-SE" sz="1400" dirty="0">
                <a:effectLst/>
              </a:rPr>
              <a:t>(Matt 11:27)</a:t>
            </a:r>
            <a:endParaRPr lang="sv-SE" sz="1400" i="1" dirty="0">
              <a:effectLst/>
            </a:endParaRP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rPr>
              <a:t>Tro på </a:t>
            </a:r>
            <a:r>
              <a:rPr lang="sv-SE" i="1" dirty="0">
                <a:solidFill>
                  <a:srgbClr val="0070C0"/>
                </a:solidFill>
                <a:effectLst>
                  <a:outerShdw blurRad="38100" dist="38100" dir="2700000" algn="tl">
                    <a:srgbClr val="000000">
                      <a:alpha val="43137"/>
                    </a:srgbClr>
                  </a:outerShdw>
                </a:effectLst>
              </a:rPr>
              <a:t>Anden</a:t>
            </a:r>
            <a:r>
              <a:rPr lang="sv-SE" dirty="0">
                <a:effectLst>
                  <a:outerShdw blurRad="38100" dist="38100" dir="2700000" algn="tl">
                    <a:srgbClr val="000000">
                      <a:alpha val="43137"/>
                    </a:srgbClr>
                  </a:outerShdw>
                </a:effectLst>
              </a:rPr>
              <a:t> inte nödvändig för frälsning: </a:t>
            </a:r>
            <a:r>
              <a:rPr lang="sv-SE" dirty="0">
                <a:solidFill>
                  <a:srgbClr val="C00000"/>
                </a:solidFill>
                <a:effectLst/>
              </a:rPr>
              <a:t>Om du med din mun bekänner att </a:t>
            </a:r>
            <a:r>
              <a:rPr lang="sv-SE" i="1" dirty="0">
                <a:solidFill>
                  <a:srgbClr val="00B050"/>
                </a:solidFill>
                <a:effectLst/>
              </a:rPr>
              <a:t>Jesus</a:t>
            </a:r>
            <a:r>
              <a:rPr lang="sv-SE" dirty="0">
                <a:solidFill>
                  <a:srgbClr val="C00000"/>
                </a:solidFill>
                <a:effectLst/>
              </a:rPr>
              <a:t> är Herren och </a:t>
            </a:r>
            <a:br>
              <a:rPr lang="sv-SE" dirty="0">
                <a:solidFill>
                  <a:srgbClr val="C00000"/>
                </a:solidFill>
                <a:effectLst/>
              </a:rPr>
            </a:br>
            <a:r>
              <a:rPr lang="sv-SE" dirty="0">
                <a:solidFill>
                  <a:srgbClr val="C00000"/>
                </a:solidFill>
                <a:effectLst/>
              </a:rPr>
              <a:t>i ditt hjärta tror att </a:t>
            </a:r>
            <a:r>
              <a:rPr lang="sv-SE" i="1" dirty="0">
                <a:solidFill>
                  <a:srgbClr val="7030A0"/>
                </a:solidFill>
                <a:effectLst/>
              </a:rPr>
              <a:t>Gud</a:t>
            </a:r>
            <a:r>
              <a:rPr lang="sv-SE" dirty="0">
                <a:solidFill>
                  <a:srgbClr val="C00000"/>
                </a:solidFill>
                <a:effectLst/>
              </a:rPr>
              <a:t> har uppväckt honom från de döda, ska du bli frälst. </a:t>
            </a:r>
            <a:r>
              <a:rPr lang="sv-SE" sz="1400" dirty="0">
                <a:effectLst/>
              </a:rPr>
              <a:t>(Rom 10:9)</a:t>
            </a:r>
            <a:r>
              <a:rPr lang="sv-SE" dirty="0">
                <a:effectLst/>
              </a:rPr>
              <a:t> </a:t>
            </a:r>
            <a:r>
              <a:rPr lang="sv-SE" dirty="0">
                <a:solidFill>
                  <a:srgbClr val="C00000"/>
                </a:solidFill>
                <a:effectLst/>
              </a:rPr>
              <a:t>Detta är det </a:t>
            </a:r>
            <a:br>
              <a:rPr lang="sv-SE" dirty="0">
                <a:solidFill>
                  <a:srgbClr val="C00000"/>
                </a:solidFill>
                <a:effectLst/>
              </a:rPr>
            </a:br>
            <a:r>
              <a:rPr lang="sv-SE" dirty="0">
                <a:solidFill>
                  <a:srgbClr val="C00000"/>
                </a:solidFill>
                <a:effectLst/>
              </a:rPr>
              <a:t>eviga livet: att de känner dig, den ende </a:t>
            </a:r>
            <a:r>
              <a:rPr lang="sv-SE" i="1" dirty="0">
                <a:solidFill>
                  <a:srgbClr val="7030A0"/>
                </a:solidFill>
                <a:effectLst/>
              </a:rPr>
              <a:t>sanne Guden</a:t>
            </a:r>
            <a:r>
              <a:rPr lang="sv-SE" dirty="0">
                <a:solidFill>
                  <a:srgbClr val="C00000"/>
                </a:solidFill>
                <a:effectLst/>
              </a:rPr>
              <a:t>, och den som du har sänt, </a:t>
            </a:r>
            <a:r>
              <a:rPr lang="sv-SE" i="1" dirty="0">
                <a:solidFill>
                  <a:srgbClr val="00B050"/>
                </a:solidFill>
                <a:effectLst/>
              </a:rPr>
              <a:t>Jesus Kristus</a:t>
            </a:r>
            <a:r>
              <a:rPr lang="sv-SE" dirty="0">
                <a:solidFill>
                  <a:srgbClr val="C00000"/>
                </a:solidFill>
                <a:effectLst/>
              </a:rPr>
              <a:t>. </a:t>
            </a:r>
            <a:r>
              <a:rPr lang="sv-SE" sz="1400" dirty="0">
                <a:effectLst/>
              </a:rPr>
              <a:t>(Joh 17:3)</a:t>
            </a:r>
          </a:p>
          <a:p>
            <a:pPr marL="263525">
              <a:spcBef>
                <a:spcPts val="300"/>
              </a:spcBef>
            </a:pPr>
            <a:r>
              <a:rPr lang="sv-SE" dirty="0">
                <a:effectLst>
                  <a:outerShdw blurRad="38100" dist="38100" dir="2700000" algn="tl">
                    <a:srgbClr val="000000">
                      <a:alpha val="43137"/>
                    </a:srgbClr>
                  </a:outerShdw>
                </a:effectLst>
              </a:rPr>
              <a:t>Däremot kommer tron från Guds helige Ande: </a:t>
            </a:r>
            <a:r>
              <a:rPr lang="sv-SE" dirty="0">
                <a:solidFill>
                  <a:srgbClr val="C00000"/>
                </a:solidFill>
                <a:effectLst/>
              </a:rPr>
              <a:t>Ingen kan säga "Jesus är Herren" annat än </a:t>
            </a:r>
            <a:r>
              <a:rPr lang="sv-SE" i="1" u="sng" dirty="0">
                <a:solidFill>
                  <a:srgbClr val="C00000"/>
                </a:solidFill>
                <a:effectLst/>
              </a:rPr>
              <a:t>i kraft av</a:t>
            </a:r>
            <a:r>
              <a:rPr lang="sv-SE" dirty="0">
                <a:solidFill>
                  <a:srgbClr val="C00000"/>
                </a:solidFill>
                <a:effectLst/>
              </a:rPr>
              <a:t> </a:t>
            </a:r>
            <a:br>
              <a:rPr lang="sv-SE" dirty="0">
                <a:solidFill>
                  <a:srgbClr val="C00000"/>
                </a:solidFill>
                <a:effectLst/>
              </a:rPr>
            </a:br>
            <a:r>
              <a:rPr lang="sv-SE" i="1" dirty="0">
                <a:solidFill>
                  <a:srgbClr val="0070C0"/>
                </a:solidFill>
                <a:effectLst/>
              </a:rPr>
              <a:t>den helige Ande</a:t>
            </a:r>
            <a:r>
              <a:rPr lang="sv-SE" dirty="0">
                <a:solidFill>
                  <a:srgbClr val="C00000"/>
                </a:solidFill>
                <a:effectLst/>
              </a:rPr>
              <a:t>.</a:t>
            </a:r>
            <a:r>
              <a:rPr lang="sv-SE" dirty="0">
                <a:effectLst/>
              </a:rPr>
              <a:t> </a:t>
            </a:r>
            <a:r>
              <a:rPr lang="sv-SE" sz="1400" dirty="0">
                <a:effectLst/>
              </a:rPr>
              <a:t>(1 Kor 12:3)</a:t>
            </a:r>
          </a:p>
          <a:p>
            <a:pPr marL="263525" indent="-263525">
              <a:spcBef>
                <a:spcPts val="1000"/>
              </a:spcBef>
              <a:buFont typeface="Arial" panose="020B0604020202020204" pitchFamily="34" charset="0"/>
              <a:buChar char="•"/>
            </a:pP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När </a:t>
            </a:r>
            <a:r>
              <a:rPr lang="sv-SE" i="1" dirty="0">
                <a:solidFill>
                  <a:srgbClr val="0070C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Anden</a:t>
            </a:r>
            <a:r>
              <a:rPr lang="sv-SE" dirty="0">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nämns har den en annan roll: </a:t>
            </a:r>
            <a:r>
              <a:rPr lang="sv-SE" i="1" u="sng" dirty="0">
                <a:solidFill>
                  <a:srgbClr val="C00000"/>
                </a:solidFill>
                <a:effectLst/>
              </a:rPr>
              <a:t>Fylld av</a:t>
            </a:r>
            <a:r>
              <a:rPr lang="sv-SE" i="1" dirty="0">
                <a:solidFill>
                  <a:srgbClr val="C00000"/>
                </a:solidFill>
                <a:effectLst/>
              </a:rPr>
              <a:t> </a:t>
            </a:r>
            <a:r>
              <a:rPr lang="sv-SE" i="1" dirty="0">
                <a:solidFill>
                  <a:srgbClr val="0070C0"/>
                </a:solidFill>
                <a:effectLst/>
              </a:rPr>
              <a:t>den helige Ande</a:t>
            </a:r>
            <a:r>
              <a:rPr lang="sv-SE" dirty="0">
                <a:solidFill>
                  <a:srgbClr val="0070C0"/>
                </a:solidFill>
                <a:effectLst/>
              </a:rPr>
              <a:t> </a:t>
            </a:r>
            <a:r>
              <a:rPr lang="sv-SE" dirty="0">
                <a:solidFill>
                  <a:srgbClr val="C00000"/>
                </a:solidFill>
                <a:effectLst/>
              </a:rPr>
              <a:t>lyfte [Stefanus] sin blick mot </a:t>
            </a:r>
            <a:br>
              <a:rPr lang="sv-SE" dirty="0">
                <a:solidFill>
                  <a:srgbClr val="C00000"/>
                </a:solidFill>
                <a:effectLst/>
              </a:rPr>
            </a:br>
            <a:r>
              <a:rPr lang="sv-SE" dirty="0">
                <a:solidFill>
                  <a:srgbClr val="C00000"/>
                </a:solidFill>
                <a:effectLst/>
              </a:rPr>
              <a:t>himlen och fick se </a:t>
            </a:r>
            <a:r>
              <a:rPr lang="sv-SE" i="1" dirty="0">
                <a:solidFill>
                  <a:srgbClr val="7030A0"/>
                </a:solidFill>
                <a:effectLst/>
              </a:rPr>
              <a:t>Guds</a:t>
            </a:r>
            <a:r>
              <a:rPr lang="sv-SE" dirty="0">
                <a:solidFill>
                  <a:srgbClr val="C00000"/>
                </a:solidFill>
                <a:effectLst/>
              </a:rPr>
              <a:t> härlighet och </a:t>
            </a:r>
            <a:r>
              <a:rPr lang="sv-SE" i="1" dirty="0">
                <a:solidFill>
                  <a:srgbClr val="00B050"/>
                </a:solidFill>
                <a:effectLst/>
              </a:rPr>
              <a:t>Jesus</a:t>
            </a:r>
            <a:r>
              <a:rPr lang="sv-SE" dirty="0">
                <a:solidFill>
                  <a:srgbClr val="C00000"/>
                </a:solidFill>
                <a:effectLst/>
              </a:rPr>
              <a:t> som stod vid </a:t>
            </a:r>
            <a:r>
              <a:rPr lang="sv-SE" i="1" dirty="0">
                <a:solidFill>
                  <a:srgbClr val="7030A0"/>
                </a:solidFill>
                <a:effectLst/>
              </a:rPr>
              <a:t>Guds</a:t>
            </a:r>
            <a:r>
              <a:rPr lang="sv-SE" dirty="0">
                <a:solidFill>
                  <a:srgbClr val="C00000"/>
                </a:solidFill>
                <a:effectLst/>
              </a:rPr>
              <a:t> högra sida. </a:t>
            </a:r>
            <a:r>
              <a:rPr lang="sv-SE" sz="1400" dirty="0"/>
              <a:t>(Apg 7:55)</a:t>
            </a:r>
            <a:endParaRPr lang="sv-SE" dirty="0">
              <a:ea typeface="Times New Roman" panose="02020603050405020304" pitchFamily="18" charset="0"/>
              <a:cs typeface="Calibri" panose="020F0502020204030204" pitchFamily="34" charset="0"/>
            </a:endParaRPr>
          </a:p>
        </p:txBody>
      </p:sp>
      <p:sp>
        <p:nvSpPr>
          <p:cNvPr id="9" name="textruta 8">
            <a:extLst>
              <a:ext uri="{FF2B5EF4-FFF2-40B4-BE49-F238E27FC236}">
                <a16:creationId xmlns:a16="http://schemas.microsoft.com/office/drawing/2014/main" id="{3074A6F2-393E-4790-867F-B23473C4CFCB}"/>
              </a:ext>
            </a:extLst>
          </p:cNvPr>
          <p:cNvSpPr txBox="1"/>
          <p:nvPr/>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custDataLst>
      <p:tags r:id="rId1"/>
    </p:custDataLst>
    <p:extLst>
      <p:ext uri="{BB962C8B-B14F-4D97-AF65-F5344CB8AC3E}">
        <p14:creationId xmlns:p14="http://schemas.microsoft.com/office/powerpoint/2010/main" val="684590260"/>
      </p:ext>
    </p:extLst>
  </p:cSld>
  <p:clrMapOvr>
    <a:masterClrMapping/>
  </p:clrMapOvr>
  <mc:AlternateContent xmlns:mc="http://schemas.openxmlformats.org/markup-compatibility/2006" xmlns:p14="http://schemas.microsoft.com/office/powerpoint/2010/main">
    <mc:Choice Requires="p14">
      <p:transition p14:dur="0" advTm="305778"/>
    </mc:Choice>
    <mc:Fallback xmlns="">
      <p:transition advTm="305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fade">
                                      <p:cBhvr>
                                        <p:cTn id="42" dur="5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fade">
                                      <p:cBhvr>
                                        <p:cTn id="47" dur="500"/>
                                        <p:tgtEl>
                                          <p:spTgt spid="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9" end="9"/>
                                            </p:txEl>
                                          </p:spTgt>
                                        </p:tgtEl>
                                        <p:attrNameLst>
                                          <p:attrName>style.visibility</p:attrName>
                                        </p:attrNameLst>
                                      </p:cBhvr>
                                      <p:to>
                                        <p:strVal val="visible"/>
                                      </p:to>
                                    </p:set>
                                    <p:animEffect transition="in" filter="fade">
                                      <p:cBhvr>
                                        <p:cTn id="52"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1|15.6|40.6|44.7|9.3|6.7|73.2|30.2|36.5"/>
</p:tagLst>
</file>

<file path=ppt/tags/tag10.xml><?xml version="1.0" encoding="utf-8"?>
<p:tagLst xmlns:a="http://schemas.openxmlformats.org/drawingml/2006/main" xmlns:r="http://schemas.openxmlformats.org/officeDocument/2006/relationships" xmlns:p="http://schemas.openxmlformats.org/presentationml/2006/main">
  <p:tag name="TIMING" val="|13.4|11.1|9.8"/>
</p:tagLst>
</file>

<file path=ppt/tags/tag11.xml><?xml version="1.0" encoding="utf-8"?>
<p:tagLst xmlns:a="http://schemas.openxmlformats.org/drawingml/2006/main" xmlns:r="http://schemas.openxmlformats.org/officeDocument/2006/relationships" xmlns:p="http://schemas.openxmlformats.org/presentationml/2006/main">
  <p:tag name="TIMING" val="|9|26.9|25.3|22|62|38.7"/>
</p:tagLst>
</file>

<file path=ppt/tags/tag12.xml><?xml version="1.0" encoding="utf-8"?>
<p:tagLst xmlns:a="http://schemas.openxmlformats.org/drawingml/2006/main" xmlns:r="http://schemas.openxmlformats.org/officeDocument/2006/relationships" xmlns:p="http://schemas.openxmlformats.org/presentationml/2006/main">
  <p:tag name="TIMING" val="|46.7|7.1|47.1|54.3|69.7|21.2|24.2|30.4|40.3|36.9|18.6|17.6|14.6|54.9|24.4|44.8|113.5|26.9|29.3|20.7|28|16.6|51.4|64.3|37.6|8|78.8"/>
</p:tagLst>
</file>

<file path=ppt/tags/tag13.xml><?xml version="1.0" encoding="utf-8"?>
<p:tagLst xmlns:a="http://schemas.openxmlformats.org/drawingml/2006/main" xmlns:r="http://schemas.openxmlformats.org/officeDocument/2006/relationships" xmlns:p="http://schemas.openxmlformats.org/presentationml/2006/main">
  <p:tag name="TIMING" val="|44.1|46.9|17|40.4|21.3|39.8|14.3|23.8|18.3|47.1|29.9|12|20.4|10.2|13.8"/>
</p:tagLst>
</file>

<file path=ppt/tags/tag2.xml><?xml version="1.0" encoding="utf-8"?>
<p:tagLst xmlns:a="http://schemas.openxmlformats.org/drawingml/2006/main" xmlns:r="http://schemas.openxmlformats.org/officeDocument/2006/relationships" xmlns:p="http://schemas.openxmlformats.org/presentationml/2006/main">
  <p:tag name="TIMING" val="|4.3|31.6|12.4|34|46.9|9.3|23.1|76.2|13.7|23.9"/>
</p:tagLst>
</file>

<file path=ppt/tags/tag3.xml><?xml version="1.0" encoding="utf-8"?>
<p:tagLst xmlns:a="http://schemas.openxmlformats.org/drawingml/2006/main" xmlns:r="http://schemas.openxmlformats.org/officeDocument/2006/relationships" xmlns:p="http://schemas.openxmlformats.org/presentationml/2006/main">
  <p:tag name="TIMING" val="|68.6"/>
</p:tagLst>
</file>

<file path=ppt/tags/tag4.xml><?xml version="1.0" encoding="utf-8"?>
<p:tagLst xmlns:a="http://schemas.openxmlformats.org/drawingml/2006/main" xmlns:r="http://schemas.openxmlformats.org/officeDocument/2006/relationships" xmlns:p="http://schemas.openxmlformats.org/presentationml/2006/main">
  <p:tag name="TIMING" val="|3.5|17.2|4.5|24.4|84.4"/>
</p:tagLst>
</file>

<file path=ppt/tags/tag5.xml><?xml version="1.0" encoding="utf-8"?>
<p:tagLst xmlns:a="http://schemas.openxmlformats.org/drawingml/2006/main" xmlns:r="http://schemas.openxmlformats.org/officeDocument/2006/relationships" xmlns:p="http://schemas.openxmlformats.org/presentationml/2006/main">
  <p:tag name="TIMING" val="|12.3|26.3"/>
</p:tagLst>
</file>

<file path=ppt/tags/tag6.xml><?xml version="1.0" encoding="utf-8"?>
<p:tagLst xmlns:a="http://schemas.openxmlformats.org/drawingml/2006/main" xmlns:r="http://schemas.openxmlformats.org/officeDocument/2006/relationships" xmlns:p="http://schemas.openxmlformats.org/presentationml/2006/main">
  <p:tag name="TIMING" val="|13.5|37.6|38.2|22.3|13.5|4.3"/>
</p:tagLst>
</file>

<file path=ppt/tags/tag7.xml><?xml version="1.0" encoding="utf-8"?>
<p:tagLst xmlns:a="http://schemas.openxmlformats.org/drawingml/2006/main" xmlns:r="http://schemas.openxmlformats.org/officeDocument/2006/relationships" xmlns:p="http://schemas.openxmlformats.org/presentationml/2006/main">
  <p:tag name="TIMING" val="|13.3|22.4|11.4|32.1|18.3|29.6|39|23.7|38.1|33.9"/>
</p:tagLst>
</file>

<file path=ppt/tags/tag8.xml><?xml version="1.0" encoding="utf-8"?>
<p:tagLst xmlns:a="http://schemas.openxmlformats.org/drawingml/2006/main" xmlns:r="http://schemas.openxmlformats.org/officeDocument/2006/relationships" xmlns:p="http://schemas.openxmlformats.org/presentationml/2006/main">
  <p:tag name="TIMING" val="|341.8"/>
</p:tagLst>
</file>

<file path=ppt/tags/tag9.xml><?xml version="1.0" encoding="utf-8"?>
<p:tagLst xmlns:a="http://schemas.openxmlformats.org/drawingml/2006/main" xmlns:r="http://schemas.openxmlformats.org/officeDocument/2006/relationships" xmlns:p="http://schemas.openxmlformats.org/presentationml/2006/main">
  <p:tag name="TIMING" val="|8.8|9.6"/>
</p:tagLst>
</file>

<file path=ppt/theme/theme1.xml><?xml version="1.0" encoding="utf-8"?>
<a:theme xmlns:a="http://schemas.openxmlformats.org/drawingml/2006/main" name="2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6EC103C-D003-434C-B355-E65F9B3DBA30}">
  <we:reference id="wa104380121" version="2.0.0.0" store="sv-SE"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12247</TotalTime>
  <Words>5349</Words>
  <Application>Microsoft Office PowerPoint</Application>
  <PresentationFormat>Bredbild</PresentationFormat>
  <Paragraphs>281</Paragraphs>
  <Slides>15</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Maiandra GD</vt:lpstr>
      <vt:lpstr>MV Boli</vt:lpstr>
      <vt:lpstr>Symbol</vt:lpstr>
      <vt:lpstr>2_Office-tema</vt:lpstr>
      <vt:lpstr>PowerPoint-presentation</vt:lpstr>
      <vt:lpstr>PowerPoint-presentation</vt:lpstr>
      <vt:lpstr>Vad betyder ”Ande” i Bibeln?</vt:lpstr>
      <vt:lpstr>Guds Ande</vt:lpstr>
      <vt:lpstr>Sonen = Anden</vt:lpstr>
      <vt:lpstr>Guds Ande</vt:lpstr>
      <vt:lpstr>PowerPoint-presentation</vt:lpstr>
      <vt:lpstr>PowerPoint-presentation</vt:lpstr>
      <vt:lpstr>PowerPoint-presentation</vt:lpstr>
      <vt:lpstr>PowerPoint-presentation</vt:lpstr>
      <vt:lpstr>PowerPoint-presentation</vt:lpstr>
      <vt:lpstr>PowerPoint-presentation</vt:lpstr>
      <vt:lpstr>PowerPoint-presentation</vt:lpstr>
      <vt:lpstr>Hela Bibeln handlar om Jesus!</vt:lpstr>
      <vt:lpstr>Svårigheterna att förstå är designade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Gärdeborn</dc:creator>
  <cp:lastModifiedBy>Anders Gärdeborn</cp:lastModifiedBy>
  <cp:revision>909</cp:revision>
  <dcterms:created xsi:type="dcterms:W3CDTF">2014-07-20T14:06:11Z</dcterms:created>
  <dcterms:modified xsi:type="dcterms:W3CDTF">2021-07-13T17:00:16Z</dcterms:modified>
</cp:coreProperties>
</file>